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9"/>
  </p:notesMasterIdLst>
  <p:sldIdLst>
    <p:sldId id="290" r:id="rId2"/>
    <p:sldId id="278" r:id="rId3"/>
    <p:sldId id="297" r:id="rId4"/>
    <p:sldId id="279" r:id="rId5"/>
    <p:sldId id="303" r:id="rId6"/>
    <p:sldId id="280" r:id="rId7"/>
    <p:sldId id="281" r:id="rId8"/>
    <p:sldId id="274" r:id="rId9"/>
    <p:sldId id="275" r:id="rId10"/>
    <p:sldId id="276" r:id="rId11"/>
    <p:sldId id="282" r:id="rId12"/>
    <p:sldId id="300" r:id="rId13"/>
    <p:sldId id="284" r:id="rId14"/>
    <p:sldId id="285" r:id="rId15"/>
    <p:sldId id="286" r:id="rId16"/>
    <p:sldId id="299" r:id="rId17"/>
    <p:sldId id="283" r:id="rId18"/>
    <p:sldId id="287" r:id="rId19"/>
    <p:sldId id="272" r:id="rId20"/>
    <p:sldId id="273" r:id="rId21"/>
    <p:sldId id="289" r:id="rId22"/>
    <p:sldId id="288" r:id="rId23"/>
    <p:sldId id="302" r:id="rId24"/>
    <p:sldId id="291" r:id="rId25"/>
    <p:sldId id="333" r:id="rId26"/>
    <p:sldId id="292" r:id="rId27"/>
    <p:sldId id="293" r:id="rId28"/>
    <p:sldId id="295" r:id="rId29"/>
    <p:sldId id="334" r:id="rId30"/>
    <p:sldId id="304" r:id="rId31"/>
    <p:sldId id="305" r:id="rId32"/>
    <p:sldId id="306" r:id="rId33"/>
    <p:sldId id="307" r:id="rId34"/>
    <p:sldId id="308" r:id="rId35"/>
    <p:sldId id="309" r:id="rId36"/>
    <p:sldId id="310" r:id="rId37"/>
    <p:sldId id="311" r:id="rId38"/>
    <p:sldId id="312" r:id="rId39"/>
    <p:sldId id="313" r:id="rId40"/>
    <p:sldId id="314" r:id="rId41"/>
    <p:sldId id="315" r:id="rId42"/>
    <p:sldId id="316" r:id="rId43"/>
    <p:sldId id="332" r:id="rId44"/>
    <p:sldId id="318" r:id="rId45"/>
    <p:sldId id="331" r:id="rId46"/>
    <p:sldId id="320" r:id="rId47"/>
    <p:sldId id="321" r:id="rId48"/>
    <p:sldId id="322" r:id="rId49"/>
    <p:sldId id="323" r:id="rId50"/>
    <p:sldId id="324" r:id="rId51"/>
    <p:sldId id="325" r:id="rId52"/>
    <p:sldId id="326" r:id="rId53"/>
    <p:sldId id="327" r:id="rId54"/>
    <p:sldId id="328" r:id="rId55"/>
    <p:sldId id="298" r:id="rId56"/>
    <p:sldId id="301" r:id="rId57"/>
    <p:sldId id="330" r:id="rId5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F0000"/>
    <a:srgbClr val="007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763" autoAdjust="0"/>
    <p:restoredTop sz="98065" autoAdjust="0"/>
  </p:normalViewPr>
  <p:slideViewPr>
    <p:cSldViewPr>
      <p:cViewPr varScale="1">
        <p:scale>
          <a:sx n="78" d="100"/>
          <a:sy n="78" d="100"/>
        </p:scale>
        <p:origin x="-58" y="-8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38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0" d="100"/>
        <a:sy n="200" d="100"/>
      </p:scale>
      <p:origin x="0" y="2613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9BA8D6-8A8D-469B-AD1F-C1B73F97F20B}" type="datetimeFigureOut">
              <a:rPr lang="en-US" smtClean="0"/>
              <a:t>11/7/2011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65D880-AED1-4AB5-800B-489AADCE6E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694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65D880-AED1-4AB5-800B-489AADCE6EA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2179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11/7/2011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87" t="8500" r="60125" b="9333"/>
          <a:stretch/>
        </p:blipFill>
        <p:spPr bwMode="auto">
          <a:xfrm>
            <a:off x="8172450" y="5903900"/>
            <a:ext cx="971550" cy="944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 descr="C:\Users\d3p313\Desktop\academic-signature.gif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35" y="6143772"/>
            <a:ext cx="1905000" cy="70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7467600" y="0"/>
            <a:ext cx="1676400" cy="6858000"/>
          </a:xfrm>
          <a:prstGeom prst="rect">
            <a:avLst/>
          </a:prstGeom>
          <a:solidFill>
            <a:srgbClr val="981E32"/>
          </a:solidFill>
          <a:ln>
            <a:solidFill>
              <a:srgbClr val="981E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6727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11/7/2011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11/7/2011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11/7/2011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11/7/2011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11/7/2011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riCTLSig4cW.tif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6248400" y="6012496"/>
            <a:ext cx="2895600" cy="845504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0" y="0"/>
            <a:ext cx="9144000" cy="457200"/>
          </a:xfrm>
          <a:prstGeom prst="rect">
            <a:avLst/>
          </a:prstGeom>
          <a:solidFill>
            <a:srgbClr val="981E32"/>
          </a:solidFill>
          <a:ln>
            <a:solidFill>
              <a:srgbClr val="981E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3792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7467600" y="0"/>
            <a:ext cx="1676400" cy="6858000"/>
          </a:xfrm>
          <a:prstGeom prst="rect">
            <a:avLst/>
          </a:prstGeom>
          <a:solidFill>
            <a:srgbClr val="981E32"/>
          </a:solidFill>
          <a:ln>
            <a:solidFill>
              <a:srgbClr val="981E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6727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7467600" y="0"/>
            <a:ext cx="1676400" cy="6858000"/>
          </a:xfrm>
          <a:prstGeom prst="rect">
            <a:avLst/>
          </a:prstGeom>
          <a:solidFill>
            <a:srgbClr val="981E32"/>
          </a:solidFill>
          <a:ln>
            <a:solidFill>
              <a:srgbClr val="981E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6727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fld id="{1D8BD707-D9CF-40AE-B4C6-C98DA3205C09}" type="datetimeFigureOut">
              <a:rPr lang="en-US" smtClean="0"/>
              <a:pPr/>
              <a:t>11/7/2011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4" r:id="rId5"/>
    <p:sldLayoutId id="2147483655" r:id="rId6"/>
    <p:sldLayoutId id="2147483658" r:id="rId7"/>
    <p:sldLayoutId id="2147483659" r:id="rId8"/>
    <p:sldLayoutId id="2147483660" r:id="rId9"/>
    <p:sldLayoutId id="2147483661" r:id="rId10"/>
  </p:sldLayoutIdLst>
  <p:txStyles>
    <p:titleStyle>
      <a:lvl1pPr algn="ctr" defTabSz="914400" rtl="0" eaLnBrk="1" latinLnBrk="0" hangingPunct="1">
        <a:spcBef>
          <a:spcPct val="0"/>
        </a:spcBef>
        <a:buNone/>
        <a:defRPr sz="3200" kern="1200">
          <a:solidFill>
            <a:schemeClr val="tx1"/>
          </a:solidFill>
          <a:latin typeface="Times New Roman" pitchFamily="18" charset="0"/>
          <a:ea typeface="+mj-ea"/>
          <a:cs typeface="Times New Roman" pitchFamily="18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Wingdings" pitchFamily="2" charset="2"/>
        <a:buChar char="Ø"/>
        <a:defRPr sz="2400" kern="120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Wingdings" pitchFamily="2" charset="2"/>
        <a:buChar char="Ø"/>
        <a:defRPr sz="2000" kern="120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Wingdings" pitchFamily="2" charset="2"/>
        <a:buChar char="Ø"/>
        <a:defRPr sz="1800" kern="120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Wingdings" pitchFamily="2" charset="2"/>
        <a:buChar char="Ø"/>
        <a:defRPr sz="1600" kern="120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Wingdings" pitchFamily="2" charset="2"/>
        <a:buChar char="Ø"/>
        <a:defRPr sz="1600" kern="120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hydro.org/tech-and-policy/technology/pumped-storage/" TargetMode="External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://ieeexplore.ieee.org/stamp/stamp.jsp?tp=&amp;arnumber=975900&amp;isnumber=21066" TargetMode="External"/><Relationship Id="rId2" Type="http://schemas.openxmlformats.org/officeDocument/2006/relationships/hyperlink" Target="http://ieeexplore.ieee.org/stamp/stamp.jsp?tp=&amp;arnumber=868760&amp;isnumber=18790" TargetMode="Externa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://ieeexplore.ieee.org/stamp/stamp.jsp?tp=&amp;arnumber=5525746&amp;isnumber=5525727" TargetMode="External"/><Relationship Id="rId2" Type="http://schemas.openxmlformats.org/officeDocument/2006/relationships/hyperlink" Target="http://hydro.org/tech-and-policy/technology/pumped-storage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ieeexplore.ieee.org/stamp/stamp.jsp?tp=&amp;arnumber=6035949&amp;isnumber=4357935" TargetMode="Externa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hyperlink" Target="http://en.wikipedia.org/wiki/File:Toyota_RAV_4_EV.jpg" TargetMode="External"/><Relationship Id="rId13" Type="http://schemas.openxmlformats.org/officeDocument/2006/relationships/hyperlink" Target="http://en.wikipedia.org/wiki/File:Honda_Insight_Back.JPG" TargetMode="External"/><Relationship Id="rId18" Type="http://schemas.openxmlformats.org/officeDocument/2006/relationships/hyperlink" Target="http://en.wikipedia.org/wiki/File:An_Electric_MINI_-_geograph.org.uk_-_1710621.jpg" TargetMode="External"/><Relationship Id="rId3" Type="http://schemas.openxmlformats.org/officeDocument/2006/relationships/hyperlink" Target="http://ieeexplore.ieee.org/stamp/stamp.jsp?tp=&amp;arnumber=5525746&amp;isnumber=5525727" TargetMode="External"/><Relationship Id="rId7" Type="http://schemas.openxmlformats.org/officeDocument/2006/relationships/hyperlink" Target="http://www.hq.nasa.gov/office/pao/History/alsj/a15/images15.html" TargetMode="External"/><Relationship Id="rId12" Type="http://schemas.openxmlformats.org/officeDocument/2006/relationships/hyperlink" Target="http://en.wikipedia.org/wiki/File:2010_Ford_Fusion_Hybrid_WAS_2010_8962.JPG" TargetMode="External"/><Relationship Id="rId17" Type="http://schemas.openxmlformats.org/officeDocument/2006/relationships/hyperlink" Target="http://en.wikipedia.org/wiki/File:Nissan_LEAF_Glacier_Pearl_White.jpg" TargetMode="External"/><Relationship Id="rId2" Type="http://schemas.openxmlformats.org/officeDocument/2006/relationships/hyperlink" Target="http://hydro.org/tech-and-policy/technology/pumped-storage/" TargetMode="External"/><Relationship Id="rId16" Type="http://schemas.openxmlformats.org/officeDocument/2006/relationships/hyperlink" Target="http://en.wikipedia.org/wiki/File:Byd_f3_dm.jpg" TargetMode="External"/><Relationship Id="rId20" Type="http://schemas.openxmlformats.org/officeDocument/2006/relationships/hyperlink" Target="http://www.cargroup.org/pdfs/deployment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1.eere.energy.gov/vehiclesandfuels/avta/light_duty/fsev/fsev_history.html" TargetMode="External"/><Relationship Id="rId11" Type="http://schemas.openxmlformats.org/officeDocument/2006/relationships/hyperlink" Target="http://en.wikipedia.org/wiki/File:2nd_Toyota_Prius.jpg" TargetMode="External"/><Relationship Id="rId5" Type="http://schemas.openxmlformats.org/officeDocument/2006/relationships/hyperlink" Target="http://en.wikipedia.org/wiki/File:Detroit_Electric_1916.jpg" TargetMode="External"/><Relationship Id="rId15" Type="http://schemas.openxmlformats.org/officeDocument/2006/relationships/hyperlink" Target="http://en.wikipedia.org/wiki/File:BOS_07_2011_Prius_PHEV_ZipCar_2830.jpg" TargetMode="External"/><Relationship Id="rId10" Type="http://schemas.openxmlformats.org/officeDocument/2006/relationships/hyperlink" Target="http://en.wikipedia.org/wiki/File:General_Motors_EV1_im_Museum_Autovision.jpg" TargetMode="External"/><Relationship Id="rId19" Type="http://schemas.openxmlformats.org/officeDocument/2006/relationships/hyperlink" Target="http://en.wikipedia.org/wiki/File:Tesla_Roadster_electric_car_DSC_0160.jpg" TargetMode="External"/><Relationship Id="rId4" Type="http://schemas.openxmlformats.org/officeDocument/2006/relationships/hyperlink" Target="http://ieeexplore.ieee.org/stamp/stamp.jsp?tp=&amp;arnumber=6035949&amp;isnumber=4357935" TargetMode="External"/><Relationship Id="rId9" Type="http://schemas.openxmlformats.org/officeDocument/2006/relationships/hyperlink" Target="http://en.wikipedia.org/wiki/File:1997-1999_Honda_EV_Plus_02.jpg" TargetMode="External"/><Relationship Id="rId14" Type="http://schemas.openxmlformats.org/officeDocument/2006/relationships/hyperlink" Target="http://en.wikipedia.org/wiki/File:Chevrolet_Volt_WAS_2010_8852.JPG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Energy Storage and Electric Vehicles</a:t>
            </a:r>
            <a:br>
              <a:rPr lang="en-US" dirty="0" smtClean="0"/>
            </a:br>
            <a:r>
              <a:rPr lang="en-US" dirty="0" smtClean="0"/>
              <a:t>Module 7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4253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42900" y="342900"/>
            <a:ext cx="37769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Battery </a:t>
            </a: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technologies</a:t>
            </a:r>
            <a:r>
              <a:rPr lang="en-US" sz="3200" baseline="30000" dirty="0" smtClean="0">
                <a:latin typeface="Times New Roman" pitchFamily="18" charset="0"/>
                <a:cs typeface="Times New Roman" pitchFamily="18" charset="0"/>
              </a:rPr>
              <a:t>3</a:t>
            </a:r>
            <a:endParaRPr lang="en-US" sz="3200" baseline="30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12936" y="5593497"/>
            <a:ext cx="43925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Nickel Cadmium (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NiCd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Nickel Metal Hydride (NiMH)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12272" y="4876800"/>
            <a:ext cx="27164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Other Technologies</a:t>
            </a:r>
            <a:endParaRPr lang="en-US" sz="2400" b="1" dirty="0"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55751" y="990600"/>
            <a:ext cx="7645249" cy="2857500"/>
            <a:chOff x="355751" y="990600"/>
            <a:chExt cx="7645249" cy="2857500"/>
          </a:xfrm>
        </p:grpSpPr>
        <p:sp>
          <p:nvSpPr>
            <p:cNvPr id="4" name="TextBox 3"/>
            <p:cNvSpPr txBox="1"/>
            <p:nvPr/>
          </p:nvSpPr>
          <p:spPr>
            <a:xfrm>
              <a:off x="4382702" y="1646872"/>
              <a:ext cx="3618298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342900" indent="-342900" algn="just">
                <a:buFont typeface="Wingdings" pitchFamily="2" charset="2"/>
                <a:buChar char="Ø"/>
              </a:pPr>
              <a:r>
                <a:rPr lang="en-US" sz="2400" dirty="0" smtClean="0">
                  <a:latin typeface="Times New Roman" pitchFamily="18" charset="0"/>
                  <a:cs typeface="Times New Roman" pitchFamily="18" charset="0"/>
                </a:rPr>
                <a:t> Fast load response</a:t>
              </a:r>
            </a:p>
            <a:p>
              <a:pPr marL="342900" indent="-342900" algn="just">
                <a:buFont typeface="Wingdings" pitchFamily="2" charset="2"/>
                <a:buChar char="Ø"/>
              </a:pPr>
              <a:r>
                <a:rPr lang="en-US" sz="2400" dirty="0" smtClean="0">
                  <a:latin typeface="Times New Roman" pitchFamily="18" charset="0"/>
                  <a:cs typeface="Times New Roman" pitchFamily="18" charset="0"/>
                </a:rPr>
                <a:t> High efficiency</a:t>
              </a:r>
            </a:p>
            <a:p>
              <a:pPr marL="342900" indent="-342900" algn="just">
                <a:buFont typeface="Wingdings" pitchFamily="2" charset="2"/>
                <a:buChar char="Ø"/>
              </a:pPr>
              <a:r>
                <a:rPr lang="en-US" sz="2400" dirty="0" smtClean="0">
                  <a:latin typeface="Times New Roman" pitchFamily="18" charset="0"/>
                  <a:cs typeface="Times New Roman" pitchFamily="18" charset="0"/>
                </a:rPr>
                <a:t> Good cycle life</a:t>
              </a:r>
            </a:p>
            <a:p>
              <a:pPr marL="342900" indent="-342900" algn="just">
                <a:buFont typeface="Wingdings" pitchFamily="2" charset="2"/>
                <a:buChar char="Ø"/>
              </a:pPr>
              <a:r>
                <a:rPr lang="en-US" sz="2400" dirty="0" smtClean="0">
                  <a:latin typeface="Times New Roman" pitchFamily="18" charset="0"/>
                  <a:cs typeface="Times New Roman" pitchFamily="18" charset="0"/>
                </a:rPr>
                <a:t> Commercially immature</a:t>
              </a:r>
            </a:p>
            <a:p>
              <a:pPr marL="342900" indent="-342900" algn="just">
                <a:buFont typeface="Wingdings" pitchFamily="2" charset="2"/>
                <a:buChar char="Ø"/>
              </a:pPr>
              <a:r>
                <a:rPr lang="en-US" sz="2400" dirty="0" smtClean="0">
                  <a:latin typeface="Times New Roman" pitchFamily="18" charset="0"/>
                  <a:cs typeface="Times New Roman" pitchFamily="18" charset="0"/>
                </a:rPr>
                <a:t> Low energy density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355751" y="990600"/>
              <a:ext cx="352590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>
                  <a:latin typeface="Times New Roman" pitchFamily="18" charset="0"/>
                  <a:cs typeface="Times New Roman" pitchFamily="18" charset="0"/>
                </a:rPr>
                <a:t>Vanadium </a:t>
              </a:r>
              <a:r>
                <a:rPr lang="en-US" sz="2400" b="1" dirty="0" err="1" smtClean="0">
                  <a:latin typeface="Times New Roman" pitchFamily="18" charset="0"/>
                  <a:cs typeface="Times New Roman" pitchFamily="18" charset="0"/>
                </a:rPr>
                <a:t>Redox</a:t>
              </a:r>
              <a:r>
                <a:rPr lang="en-US" sz="2400" b="1" dirty="0" smtClean="0">
                  <a:latin typeface="Times New Roman" pitchFamily="18" charset="0"/>
                  <a:cs typeface="Times New Roman" pitchFamily="18" charset="0"/>
                </a:rPr>
                <a:t> Battery</a:t>
              </a:r>
              <a:endParaRPr lang="en-US" sz="2400" b="1" dirty="0">
                <a:latin typeface="Times New Roman" pitchFamily="18" charset="0"/>
                <a:cs typeface="Times New Roman" pitchFamily="18" charset="0"/>
              </a:endParaRPr>
            </a:p>
          </p:txBody>
        </p:sp>
        <p:pic>
          <p:nvPicPr>
            <p:cNvPr id="10" name="Picture 9" descr="VanRed.jp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81100" y="1562100"/>
              <a:ext cx="1778794" cy="2057400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1524000" y="3601879"/>
              <a:ext cx="97013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www.flikr.com</a:t>
              </a:r>
              <a:endParaRPr lang="en-US" sz="1000" dirty="0"/>
            </a:p>
          </p:txBody>
        </p:sp>
      </p:grpSp>
      <p:sp>
        <p:nvSpPr>
          <p:cNvPr id="13" name="Footer Placeholder 4"/>
          <p:cNvSpPr txBox="1">
            <a:spLocks/>
          </p:cNvSpPr>
          <p:nvPr/>
        </p:nvSpPr>
        <p:spPr>
          <a:xfrm>
            <a:off x="76200" y="6537325"/>
            <a:ext cx="1219200" cy="32067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. Jason’s Slides</a:t>
            </a:r>
            <a:endParaRPr lang="en-US" sz="1200" dirty="0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1374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Physical Energy Storage:  Fluid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19200"/>
            <a:ext cx="8610600" cy="5638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/>
              <a:t>Pumped </a:t>
            </a:r>
            <a:r>
              <a:rPr lang="en-US" b="1" dirty="0" smtClean="0"/>
              <a:t>Hydro</a:t>
            </a:r>
            <a:r>
              <a:rPr lang="en-US" b="1" baseline="30000" dirty="0" smtClean="0"/>
              <a:t>4</a:t>
            </a:r>
            <a:r>
              <a:rPr lang="en-US" dirty="0" smtClean="0"/>
              <a:t>: </a:t>
            </a:r>
            <a:r>
              <a:rPr lang="en-US" dirty="0" smtClean="0"/>
              <a:t>Pumped Hydro plants store and generate energy by moving water between reservoirs at different elevations. </a:t>
            </a:r>
          </a:p>
          <a:p>
            <a:r>
              <a:rPr lang="en-US" sz="2000" dirty="0" smtClean="0"/>
              <a:t>When electricity demand is low, water is pumped to the upper reservoir, then during high electricity demand, water is released into the lower reservoir through turbines which generate energy. </a:t>
            </a:r>
          </a:p>
          <a:p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3153876"/>
            <a:ext cx="5268178" cy="301832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6200" y="6400800"/>
            <a:ext cx="762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4. </a:t>
            </a:r>
            <a:r>
              <a:rPr lang="en-US" sz="1200" u="sng" dirty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  <a:hlinkClick r:id="rId3"/>
              </a:rPr>
              <a:t>http://hydro.org/tech-and-policy/technology/pumped-storage/</a:t>
            </a:r>
            <a:endParaRPr lang="en-US" sz="1200" dirty="0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en-US" sz="1200" dirty="0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6588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143000"/>
            <a:ext cx="8640472" cy="2590799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Compressed </a:t>
            </a:r>
            <a:r>
              <a:rPr lang="en-US" b="1" dirty="0" smtClean="0"/>
              <a:t>Air (</a:t>
            </a:r>
            <a:r>
              <a:rPr lang="en-US" b="1" dirty="0" smtClean="0"/>
              <a:t>CAES)</a:t>
            </a:r>
            <a:r>
              <a:rPr lang="en-US" b="1" baseline="30000" dirty="0" smtClean="0"/>
              <a:t>5</a:t>
            </a:r>
            <a:r>
              <a:rPr lang="en-US" b="1" dirty="0" smtClean="0"/>
              <a:t>:  </a:t>
            </a:r>
            <a:r>
              <a:rPr lang="en-US" dirty="0" smtClean="0"/>
              <a:t>Energy is stored when air is compressed, cooled, and stored at high pressure in a sealed container. That stored energy is converted back to electricity by using the compressed air in a turbine. </a:t>
            </a:r>
          </a:p>
          <a:p>
            <a:r>
              <a:rPr lang="en-US" dirty="0" smtClean="0"/>
              <a:t> </a:t>
            </a:r>
            <a:r>
              <a:rPr lang="en-US" sz="2000" dirty="0" smtClean="0"/>
              <a:t>Compressed air is stored </a:t>
            </a:r>
          </a:p>
          <a:p>
            <a:pPr marL="0" indent="0">
              <a:buNone/>
            </a:pPr>
            <a:r>
              <a:rPr lang="en-US" sz="2000" dirty="0" smtClean="0"/>
              <a:t>      in underground caverns</a:t>
            </a:r>
            <a:endParaRPr lang="en-US" sz="2000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Physical Energy Storage:  Fluid Storage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3916072" y="2889927"/>
            <a:ext cx="5029200" cy="3764855"/>
            <a:chOff x="3733800" y="2667000"/>
            <a:chExt cx="5410200" cy="4011076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33800" y="2667000"/>
              <a:ext cx="5279136" cy="4011076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6634980" y="2667000"/>
              <a:ext cx="2509020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000" dirty="0">
                  <a:latin typeface="Times New Roman" pitchFamily="18" charset="0"/>
                  <a:cs typeface="Times New Roman" pitchFamily="18" charset="0"/>
                </a:rPr>
                <a:t>http://en.wikipedia.org/wiki/File:Minebw.jpg</a:t>
              </a: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154781" y="6019800"/>
            <a:ext cx="34266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5. Taylor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, J.;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Halnes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, A.; , "Analysis Of compressed air energy storage," </a:t>
            </a:r>
            <a:r>
              <a:rPr lang="en-US" sz="1200" i="1" dirty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PCIC Europe 2010 Conference Record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, vol., no., pp.1-5, 15-17 June 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2010</a:t>
            </a:r>
            <a:endParaRPr lang="en-US" sz="1200" dirty="0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029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Physical Energy </a:t>
            </a:r>
            <a:r>
              <a:rPr lang="en-US" dirty="0" smtClean="0"/>
              <a:t>Storage: </a:t>
            </a:r>
            <a:r>
              <a:rPr lang="en-US" dirty="0"/>
              <a:t>Momentum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838200"/>
            <a:ext cx="8534400" cy="45259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b="1" dirty="0" smtClean="0"/>
              <a:t>Flywheel</a:t>
            </a:r>
            <a:r>
              <a:rPr lang="en-US" b="1" baseline="30000" dirty="0" smtClean="0"/>
              <a:t>1</a:t>
            </a:r>
            <a:r>
              <a:rPr lang="en-US" b="1" dirty="0" smtClean="0"/>
              <a:t>:</a:t>
            </a:r>
            <a:endParaRPr lang="en-US" b="1" dirty="0" smtClean="0"/>
          </a:p>
          <a:p>
            <a:r>
              <a:rPr lang="en-US" dirty="0" smtClean="0"/>
              <a:t>Storage system where energy is stored in the kinetic energy of a rotating mass– a rotor that converts energy between electrical and mechanical forms.</a:t>
            </a:r>
          </a:p>
          <a:p>
            <a:r>
              <a:rPr lang="en-US" dirty="0" smtClean="0"/>
              <a:t>In the flywheel system, the rotor operates in a vacuum.</a:t>
            </a:r>
          </a:p>
          <a:p>
            <a:r>
              <a:rPr lang="en-US" dirty="0" smtClean="0"/>
              <a:t>Steel-rotor systems rely mostly on mass of rotor, while composite (resin/glass or resin/carbon-fiber) flywheels rely more on speed. </a:t>
            </a:r>
          </a:p>
          <a:p>
            <a:r>
              <a:rPr lang="en-US" dirty="0" smtClean="0"/>
              <a:t>Advantages:</a:t>
            </a:r>
          </a:p>
          <a:p>
            <a:pPr lvl="1"/>
            <a:r>
              <a:rPr lang="en-US" dirty="0" smtClean="0"/>
              <a:t>Minimal operation and maintenance (O&amp;M) requirements</a:t>
            </a:r>
          </a:p>
          <a:p>
            <a:pPr lvl="1"/>
            <a:r>
              <a:rPr lang="en-US" dirty="0" smtClean="0"/>
              <a:t>Compact and self-contained</a:t>
            </a:r>
          </a:p>
          <a:p>
            <a:pPr lvl="1"/>
            <a:r>
              <a:rPr lang="en-US" dirty="0" smtClean="0"/>
              <a:t>No hazardous chemicals or flammable gasses</a:t>
            </a:r>
          </a:p>
          <a:p>
            <a:r>
              <a:rPr lang="en-US" dirty="0" smtClean="0"/>
              <a:t>Disadvantages:</a:t>
            </a:r>
          </a:p>
          <a:p>
            <a:pPr lvl="1"/>
            <a:r>
              <a:rPr lang="en-US" dirty="0" smtClean="0"/>
              <a:t>Challenges related to rotating energy equipment– site selection, material selection and testing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6413452"/>
            <a:ext cx="731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1.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Boyes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, J.D.; Clark, N.H.; , "Technologies for energy storage. Flywheels and super conducting magnetic energy storage," </a:t>
            </a:r>
            <a:r>
              <a:rPr lang="en-US" sz="1200" i="1" dirty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Power Engineering Society Summer Meeting, 2000. IEEE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, vol.3, no., pp.1548-1550 vol. 3, 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2000</a:t>
            </a:r>
            <a:endParaRPr lang="en-US" sz="1200" dirty="0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4474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Physical Energy </a:t>
            </a:r>
            <a:r>
              <a:rPr lang="en-US" dirty="0" smtClean="0"/>
              <a:t>Storage: Heat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1"/>
            <a:ext cx="8648698" cy="2133600"/>
          </a:xfrm>
        </p:spPr>
        <p:txBody>
          <a:bodyPr>
            <a:normAutofit/>
          </a:bodyPr>
          <a:lstStyle/>
          <a:p>
            <a:r>
              <a:rPr lang="en-US" b="1" dirty="0" smtClean="0"/>
              <a:t>Ice Energy: </a:t>
            </a:r>
            <a:r>
              <a:rPr lang="en-US" dirty="0" smtClean="0"/>
              <a:t>Ice is produced during times of low energy demand, and then used to air condition the building during times of higher energy demand. </a:t>
            </a:r>
            <a:endParaRPr lang="en-US" dirty="0"/>
          </a:p>
          <a:p>
            <a:endParaRPr lang="en-US" dirty="0"/>
          </a:p>
          <a:p>
            <a:r>
              <a:rPr lang="en-US" b="1" dirty="0" smtClean="0"/>
              <a:t>Molten </a:t>
            </a:r>
            <a:r>
              <a:rPr lang="en-US" b="1" dirty="0" smtClean="0"/>
              <a:t>Salt</a:t>
            </a:r>
            <a:r>
              <a:rPr lang="en-US" b="1" baseline="30000" dirty="0" smtClean="0"/>
              <a:t>6</a:t>
            </a:r>
            <a:r>
              <a:rPr lang="en-US" b="1" dirty="0" smtClean="0"/>
              <a:t>:  </a:t>
            </a:r>
            <a:endParaRPr lang="en-US" b="1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77" t="5669" r="5031" b="7968"/>
          <a:stretch/>
        </p:blipFill>
        <p:spPr>
          <a:xfrm>
            <a:off x="3505200" y="2209800"/>
            <a:ext cx="5143499" cy="3429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81000" y="3124200"/>
            <a:ext cx="31242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In a concentrating solar power plant, thermal energy is stored in the molten salt, then passes through a heat exchanger to create superheated steam, which generates electricity via a turbine. 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581400" y="5791200"/>
            <a:ext cx="52958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6. 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Dunn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, R. I.;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Hearps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, P. J.; Wright, M. N.; , "Molten-Salt Power Towers: Newly Commercial Concentrating Solar Storage," </a:t>
            </a:r>
            <a:r>
              <a:rPr lang="en-US" sz="1200" i="1" dirty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Proceedings of the IEEE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,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vol.PP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, no.99, pp.1-12, 0</a:t>
            </a:r>
            <a:br>
              <a:rPr lang="en-US" sz="1200" dirty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sz="1200" dirty="0" err="1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doi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10.1109/JPROC.2011.2163739</a:t>
            </a:r>
            <a:endParaRPr lang="en-US" sz="1200" dirty="0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3784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0600"/>
          </a:xfrm>
        </p:spPr>
        <p:txBody>
          <a:bodyPr/>
          <a:lstStyle/>
          <a:p>
            <a:r>
              <a:rPr lang="en-US" dirty="0"/>
              <a:t>Physical Energy </a:t>
            </a:r>
            <a:r>
              <a:rPr lang="en-US" dirty="0" smtClean="0"/>
              <a:t>Storage: </a:t>
            </a:r>
            <a:r>
              <a:rPr lang="en-US" dirty="0"/>
              <a:t>Electric </a:t>
            </a:r>
            <a:r>
              <a:rPr lang="en-US" dirty="0" smtClean="0"/>
              <a:t>&amp; Magnetic Fields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914400"/>
            <a:ext cx="8534400" cy="59436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b="1" dirty="0" smtClean="0"/>
              <a:t>Superconducting </a:t>
            </a:r>
            <a:r>
              <a:rPr lang="en-US" b="1" dirty="0" smtClean="0"/>
              <a:t>Magnetic</a:t>
            </a:r>
            <a:r>
              <a:rPr lang="en-US" b="1" baseline="30000" dirty="0" smtClean="0"/>
              <a:t>1</a:t>
            </a:r>
            <a:r>
              <a:rPr lang="en-US" b="1" dirty="0" smtClean="0"/>
              <a:t>:</a:t>
            </a:r>
            <a:endParaRPr lang="en-US" b="1" dirty="0" smtClean="0"/>
          </a:p>
          <a:p>
            <a:r>
              <a:rPr lang="en-US" dirty="0" smtClean="0"/>
              <a:t>Has a coil of superconducting wire that the direct current flows through, creating the </a:t>
            </a:r>
            <a:r>
              <a:rPr lang="en-US" dirty="0"/>
              <a:t>magnetic </a:t>
            </a:r>
            <a:r>
              <a:rPr lang="en-US" dirty="0" smtClean="0"/>
              <a:t>field that </a:t>
            </a:r>
            <a:r>
              <a:rPr lang="en-US" dirty="0"/>
              <a:t>stores </a:t>
            </a:r>
            <a:r>
              <a:rPr lang="en-US" dirty="0" smtClean="0"/>
              <a:t>the energy without </a:t>
            </a:r>
            <a:r>
              <a:rPr lang="en-US" dirty="0"/>
              <a:t>converting it to chemical or mechanical forms.</a:t>
            </a:r>
            <a:endParaRPr lang="en-US" dirty="0" smtClean="0"/>
          </a:p>
          <a:p>
            <a:r>
              <a:rPr lang="en-US" dirty="0" smtClean="0"/>
              <a:t>Must operate at cryogenic temperatures to stay superconductive</a:t>
            </a:r>
          </a:p>
          <a:p>
            <a:r>
              <a:rPr lang="en-US" dirty="0" smtClean="0"/>
              <a:t>Advantages:</a:t>
            </a:r>
          </a:p>
          <a:p>
            <a:pPr lvl="1"/>
            <a:r>
              <a:rPr lang="en-US" dirty="0" smtClean="0"/>
              <a:t>Can both release large quantities of power and fully recharge quickly, thus is efficient and economical</a:t>
            </a:r>
          </a:p>
          <a:p>
            <a:pPr lvl="1"/>
            <a:r>
              <a:rPr lang="en-US" dirty="0" smtClean="0"/>
              <a:t>Highly mobile devices</a:t>
            </a:r>
          </a:p>
          <a:p>
            <a:pPr lvl="1"/>
            <a:r>
              <a:rPr lang="en-US" dirty="0" smtClean="0"/>
              <a:t>No hazardous chemicals or flammable gasses</a:t>
            </a:r>
          </a:p>
          <a:p>
            <a:r>
              <a:rPr lang="en-US" dirty="0" smtClean="0"/>
              <a:t>Disadvantages:</a:t>
            </a:r>
          </a:p>
          <a:p>
            <a:pPr lvl="1"/>
            <a:r>
              <a:rPr lang="en-US" dirty="0" smtClean="0"/>
              <a:t>Produce large magnetic fields</a:t>
            </a:r>
          </a:p>
          <a:p>
            <a:pPr lvl="1"/>
            <a:r>
              <a:rPr lang="en-US" dirty="0" smtClean="0"/>
              <a:t>Potential to rapidly pressurize if coils become non-superconducting</a:t>
            </a:r>
          </a:p>
          <a:p>
            <a:pPr lvl="1"/>
            <a:endParaRPr lang="en-US" sz="2400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0" y="6248400"/>
            <a:ext cx="731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1.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Boyes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, J.D.; Clark, N.H.; , "Technologies for energy storage. Flywheels and super conducting magnetic energy storage," </a:t>
            </a:r>
            <a:r>
              <a:rPr lang="en-US" sz="1200" i="1" dirty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Power Engineering Society Summer Meeting, 2000. IEEE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, vol.3, no., pp.1548-1550 vol. 3, 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2000</a:t>
            </a:r>
            <a:endParaRPr lang="en-US" sz="1200" dirty="0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8219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371600"/>
            <a:ext cx="8599371" cy="4876800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Ultracapacitors</a:t>
            </a:r>
            <a:r>
              <a:rPr lang="en-US" b="1" baseline="30000" dirty="0" smtClean="0"/>
              <a:t>7</a:t>
            </a:r>
            <a:r>
              <a:rPr lang="en-US" b="1" dirty="0" smtClean="0"/>
              <a:t>:</a:t>
            </a:r>
            <a:endParaRPr lang="en-US" b="1" dirty="0" smtClean="0"/>
          </a:p>
          <a:p>
            <a:r>
              <a:rPr lang="en-US" dirty="0" smtClean="0"/>
              <a:t>Stores energy electrostatically by physically separating positive &amp; negative charges—unlike batteries which do so chemically.</a:t>
            </a:r>
          </a:p>
          <a:p>
            <a:pPr marL="0" indent="0">
              <a:buNone/>
            </a:pPr>
            <a:r>
              <a:rPr lang="en-US" dirty="0" smtClean="0"/>
              <a:t>Advantages:</a:t>
            </a:r>
            <a:endParaRPr lang="en-US" dirty="0"/>
          </a:p>
          <a:p>
            <a:r>
              <a:rPr lang="en-US" sz="2000" dirty="0" smtClean="0"/>
              <a:t>Very fast charge and discharge times</a:t>
            </a:r>
          </a:p>
          <a:p>
            <a:r>
              <a:rPr lang="en-US" sz="2000" dirty="0" smtClean="0"/>
              <a:t>Long operational life– may be charged and </a:t>
            </a:r>
          </a:p>
          <a:p>
            <a:pPr marL="0" indent="0">
              <a:buNone/>
            </a:pPr>
            <a:r>
              <a:rPr lang="en-US" sz="2000" dirty="0"/>
              <a:t>	</a:t>
            </a:r>
            <a:r>
              <a:rPr lang="en-US" sz="2000" dirty="0" smtClean="0"/>
              <a:t>discharged hundreds of thousands of times</a:t>
            </a:r>
          </a:p>
          <a:p>
            <a:r>
              <a:rPr lang="en-US" sz="2000" dirty="0" smtClean="0"/>
              <a:t>High efficiency</a:t>
            </a:r>
          </a:p>
          <a:p>
            <a:r>
              <a:rPr lang="en-US" sz="2000" dirty="0" smtClean="0"/>
              <a:t>Environmentally friendly </a:t>
            </a:r>
          </a:p>
          <a:p>
            <a:pPr marL="0" indent="0">
              <a:buNone/>
            </a:pPr>
            <a:r>
              <a:rPr lang="en-US" dirty="0" smtClean="0"/>
              <a:t>Disadvantages:</a:t>
            </a:r>
          </a:p>
          <a:p>
            <a:r>
              <a:rPr lang="en-US" sz="2000" dirty="0" smtClean="0"/>
              <a:t>Low specific energy</a:t>
            </a:r>
          </a:p>
          <a:p>
            <a:r>
              <a:rPr lang="en-US" sz="2000" dirty="0" smtClean="0"/>
              <a:t>Commercially immature </a:t>
            </a:r>
            <a:endParaRPr lang="en-US" sz="2000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Physical Energy </a:t>
            </a:r>
            <a:r>
              <a:rPr lang="en-US" dirty="0" smtClean="0"/>
              <a:t>Storage: </a:t>
            </a:r>
            <a:r>
              <a:rPr lang="en-US" dirty="0"/>
              <a:t>Electric </a:t>
            </a:r>
            <a:r>
              <a:rPr lang="en-US" dirty="0" smtClean="0"/>
              <a:t>&amp; Magnetic Fields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6400800" y="2819400"/>
            <a:ext cx="2427171" cy="2430813"/>
            <a:chOff x="7010400" y="2743200"/>
            <a:chExt cx="1741371" cy="185928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390"/>
            <a:stretch/>
          </p:blipFill>
          <p:spPr>
            <a:xfrm>
              <a:off x="7010400" y="2743200"/>
              <a:ext cx="1741371" cy="1859280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7010400" y="4267200"/>
              <a:ext cx="457200" cy="3352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4986581" y="5249216"/>
            <a:ext cx="410295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latin typeface="Times New Roman" pitchFamily="18" charset="0"/>
                <a:cs typeface="Times New Roman" pitchFamily="18" charset="0"/>
              </a:rPr>
              <a:t>http://www.nrel.gov/vehiclesandfuels/energystorage/ultracapacitors.html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6200" y="6477000"/>
            <a:ext cx="6553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7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. 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http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://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www.ultracapacitors.org/index.php?option=com_content&amp;Itemid=57&amp;id=37&amp;task=view</a:t>
            </a:r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6757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Deployments of Energy Storage: Grid Tied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676400"/>
            <a:ext cx="8839200" cy="4876800"/>
          </a:xfrm>
        </p:spPr>
        <p:txBody>
          <a:bodyPr>
            <a:noAutofit/>
          </a:bodyPr>
          <a:lstStyle/>
          <a:p>
            <a:r>
              <a:rPr lang="en-US" dirty="0" smtClean="0"/>
              <a:t>Transmission</a:t>
            </a:r>
          </a:p>
          <a:p>
            <a:pPr lvl="1"/>
            <a:r>
              <a:rPr lang="en-US" dirty="0" err="1" smtClean="0"/>
              <a:t>NaS</a:t>
            </a:r>
            <a:endParaRPr lang="en-US" dirty="0" smtClean="0"/>
          </a:p>
          <a:p>
            <a:pPr lvl="1"/>
            <a:r>
              <a:rPr lang="en-US" dirty="0" smtClean="0"/>
              <a:t>NiMH/Li-ion</a:t>
            </a:r>
          </a:p>
          <a:p>
            <a:pPr lvl="1"/>
            <a:r>
              <a:rPr lang="en-US" dirty="0" smtClean="0"/>
              <a:t>Pumped Hydro</a:t>
            </a:r>
          </a:p>
          <a:p>
            <a:pPr lvl="1"/>
            <a:r>
              <a:rPr lang="en-US" dirty="0" smtClean="0"/>
              <a:t>Compressed </a:t>
            </a:r>
            <a:r>
              <a:rPr lang="en-US" dirty="0" smtClean="0"/>
              <a:t>Air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Uses</a:t>
            </a:r>
          </a:p>
          <a:p>
            <a:pPr lvl="1"/>
            <a:r>
              <a:rPr lang="en-US" dirty="0" smtClean="0"/>
              <a:t>Renewable integration</a:t>
            </a:r>
          </a:p>
          <a:p>
            <a:pPr lvl="2"/>
            <a:r>
              <a:rPr lang="en-US" sz="2000" dirty="0" smtClean="0"/>
              <a:t> </a:t>
            </a:r>
            <a:r>
              <a:rPr lang="en-US" sz="2000" dirty="0"/>
              <a:t>R</a:t>
            </a:r>
            <a:r>
              <a:rPr lang="en-US" sz="2000" dirty="0" smtClean="0"/>
              <a:t>econcile intermittency in power generation</a:t>
            </a:r>
          </a:p>
          <a:p>
            <a:pPr lvl="1"/>
            <a:r>
              <a:rPr lang="en-US" dirty="0" smtClean="0"/>
              <a:t>Short-term backup</a:t>
            </a:r>
          </a:p>
          <a:p>
            <a:pPr lvl="1"/>
            <a:r>
              <a:rPr lang="en-US" dirty="0" smtClean="0"/>
              <a:t>Fast response load pickup</a:t>
            </a:r>
          </a:p>
          <a:p>
            <a:pPr lvl="1"/>
            <a:r>
              <a:rPr lang="en-US" dirty="0" smtClean="0"/>
              <a:t>Grid stabilization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3810000" y="1066800"/>
            <a:ext cx="5257799" cy="3433762"/>
            <a:chOff x="3475747" y="914400"/>
            <a:chExt cx="5772183" cy="3564935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75747" y="914400"/>
              <a:ext cx="5461000" cy="3276600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5297581" y="4207731"/>
              <a:ext cx="3950349" cy="27160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100" dirty="0">
                  <a:latin typeface="Times New Roman" pitchFamily="18" charset="0"/>
                  <a:cs typeface="Times New Roman" pitchFamily="18" charset="0"/>
                </a:rPr>
                <a:t>http://en.wikipedia.org/wiki/File:Grid_energy_storage.png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53273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Deployments of Energy Storage: Grid Tied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Distribution</a:t>
            </a:r>
          </a:p>
          <a:p>
            <a:pPr lvl="1"/>
            <a:r>
              <a:rPr lang="en-US" dirty="0" smtClean="0"/>
              <a:t>Community Energy Storage</a:t>
            </a:r>
          </a:p>
          <a:p>
            <a:pPr lvl="2"/>
            <a:r>
              <a:rPr lang="en-US" sz="2000" dirty="0" smtClean="0"/>
              <a:t>NiMH/Li-ion</a:t>
            </a:r>
          </a:p>
          <a:p>
            <a:pPr lvl="2"/>
            <a:r>
              <a:rPr lang="en-US" sz="2000" dirty="0" smtClean="0"/>
              <a:t>Secondary use of PHEV </a:t>
            </a:r>
            <a:r>
              <a:rPr lang="en-US" sz="2000" dirty="0" smtClean="0"/>
              <a:t>batteries</a:t>
            </a:r>
          </a:p>
          <a:p>
            <a:pPr lvl="2"/>
            <a:endParaRPr lang="en-US" sz="2000" dirty="0" smtClean="0"/>
          </a:p>
          <a:p>
            <a:r>
              <a:rPr lang="en-US" dirty="0" smtClean="0"/>
              <a:t>Uses</a:t>
            </a:r>
          </a:p>
          <a:p>
            <a:pPr lvl="1"/>
            <a:r>
              <a:rPr lang="en-US" dirty="0" smtClean="0"/>
              <a:t>Demand/generation shifting</a:t>
            </a:r>
          </a:p>
          <a:p>
            <a:pPr lvl="1"/>
            <a:r>
              <a:rPr lang="en-US" dirty="0" smtClean="0"/>
              <a:t>Renewables integration</a:t>
            </a:r>
          </a:p>
          <a:p>
            <a:pPr lvl="1"/>
            <a:r>
              <a:rPr lang="en-US" dirty="0" smtClean="0"/>
              <a:t>Short-term backup</a:t>
            </a:r>
          </a:p>
          <a:p>
            <a:pPr lvl="1"/>
            <a:r>
              <a:rPr lang="en-US" dirty="0" smtClean="0"/>
              <a:t>Fast load pickup</a:t>
            </a:r>
          </a:p>
          <a:p>
            <a:pPr lvl="1"/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334228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Transmission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5763" y="1485900"/>
            <a:ext cx="8372475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914400" y="253425"/>
            <a:ext cx="74596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What is Community Energy Storage (CES)?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3429000" y="3810000"/>
            <a:ext cx="2743201" cy="2989421"/>
            <a:chOff x="3429000" y="3810000"/>
            <a:chExt cx="2743201" cy="2989421"/>
          </a:xfrm>
        </p:grpSpPr>
        <p:sp>
          <p:nvSpPr>
            <p:cNvPr id="6" name="TextBox 5"/>
            <p:cNvSpPr txBox="1"/>
            <p:nvPr/>
          </p:nvSpPr>
          <p:spPr>
            <a:xfrm>
              <a:off x="3839680" y="6553200"/>
              <a:ext cx="149432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www.aeptechcentral.com</a:t>
              </a:r>
              <a:endParaRPr lang="en-US" sz="1000" dirty="0"/>
            </a:p>
          </p:txBody>
        </p:sp>
        <p:pic>
          <p:nvPicPr>
            <p:cNvPr id="3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429000" y="4343400"/>
              <a:ext cx="2317581" cy="22622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20" name="Shape 19"/>
            <p:cNvCxnSpPr>
              <a:endCxn id="3" idx="3"/>
            </p:cNvCxnSpPr>
            <p:nvPr/>
          </p:nvCxnSpPr>
          <p:spPr>
            <a:xfrm rot="5400000">
              <a:off x="5127120" y="4429462"/>
              <a:ext cx="1664543" cy="425619"/>
            </a:xfrm>
            <a:prstGeom prst="bentConnector2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/>
          <p:cNvGrpSpPr/>
          <p:nvPr/>
        </p:nvGrpSpPr>
        <p:grpSpPr>
          <a:xfrm>
            <a:off x="419100" y="4610100"/>
            <a:ext cx="3009900" cy="2189321"/>
            <a:chOff x="419100" y="4610100"/>
            <a:chExt cx="3009900" cy="2189321"/>
          </a:xfrm>
        </p:grpSpPr>
        <p:grpSp>
          <p:nvGrpSpPr>
            <p:cNvPr id="24" name="Group 23"/>
            <p:cNvGrpSpPr/>
            <p:nvPr/>
          </p:nvGrpSpPr>
          <p:grpSpPr>
            <a:xfrm>
              <a:off x="419100" y="4610100"/>
              <a:ext cx="2324100" cy="1981200"/>
              <a:chOff x="419100" y="4610100"/>
              <a:chExt cx="2324100" cy="1981200"/>
            </a:xfrm>
          </p:grpSpPr>
          <p:pic>
            <p:nvPicPr>
              <p:cNvPr id="13" name="Picture 12" descr="SolarPanelDynamixDIY.jpg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419100" y="4610100"/>
                <a:ext cx="1511300" cy="1182592"/>
              </a:xfrm>
              <a:prstGeom prst="rect">
                <a:avLst/>
              </a:prstGeom>
            </p:spPr>
          </p:pic>
          <p:pic>
            <p:nvPicPr>
              <p:cNvPr id="4099" name="Picture 3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1219200" y="5448300"/>
                <a:ext cx="1524000" cy="1143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sp>
          <p:nvSpPr>
            <p:cNvPr id="16" name="TextBox 15"/>
            <p:cNvSpPr txBox="1"/>
            <p:nvPr/>
          </p:nvSpPr>
          <p:spPr>
            <a:xfrm>
              <a:off x="1219200" y="6553200"/>
              <a:ext cx="151195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www.icandoitmyself.com</a:t>
              </a:r>
              <a:endParaRPr lang="en-US" sz="1000" dirty="0"/>
            </a:p>
          </p:txBody>
        </p:sp>
        <p:cxnSp>
          <p:nvCxnSpPr>
            <p:cNvPr id="25" name="Straight Arrow Connector 24"/>
            <p:cNvCxnSpPr/>
            <p:nvPr/>
          </p:nvCxnSpPr>
          <p:spPr>
            <a:xfrm>
              <a:off x="1943100" y="5067300"/>
              <a:ext cx="1485900" cy="158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>
              <a:stCxn id="4099" idx="3"/>
            </p:cNvCxnSpPr>
            <p:nvPr/>
          </p:nvCxnSpPr>
          <p:spPr>
            <a:xfrm>
              <a:off x="2743200" y="6019800"/>
              <a:ext cx="685800" cy="158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Footer Placeholder 4"/>
          <p:cNvSpPr txBox="1">
            <a:spLocks/>
          </p:cNvSpPr>
          <p:nvPr/>
        </p:nvSpPr>
        <p:spPr>
          <a:xfrm>
            <a:off x="6934200" y="5632354"/>
            <a:ext cx="1219200" cy="32067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. Jason’s Slides</a:t>
            </a:r>
            <a:endParaRPr lang="en-US" sz="1200" dirty="0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9259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Energy Storage and Electric Vehicles</a:t>
            </a:r>
            <a:br>
              <a:rPr lang="en-US" dirty="0" smtClean="0"/>
            </a:br>
            <a:r>
              <a:rPr lang="en-US" dirty="0" smtClean="0"/>
              <a:t>Module 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71600"/>
            <a:ext cx="9144000" cy="5257800"/>
          </a:xfrm>
        </p:spPr>
        <p:txBody>
          <a:bodyPr>
            <a:noAutofit/>
          </a:bodyPr>
          <a:lstStyle/>
          <a:p>
            <a:r>
              <a:rPr lang="en-US" dirty="0" smtClean="0"/>
              <a:t>Part 1: General Information</a:t>
            </a:r>
            <a:endParaRPr lang="en-US" sz="2000" dirty="0" smtClean="0"/>
          </a:p>
          <a:p>
            <a:pPr lvl="1"/>
            <a:r>
              <a:rPr lang="en-US" sz="1800" dirty="0" smtClean="0"/>
              <a:t>Background</a:t>
            </a:r>
          </a:p>
          <a:p>
            <a:pPr lvl="1"/>
            <a:r>
              <a:rPr lang="en-US" sz="1800" dirty="0" smtClean="0"/>
              <a:t>Forms of energy storage</a:t>
            </a:r>
          </a:p>
          <a:p>
            <a:pPr lvl="1"/>
            <a:r>
              <a:rPr lang="en-US" sz="1800" dirty="0" smtClean="0"/>
              <a:t>Deployments of energy storage</a:t>
            </a:r>
          </a:p>
          <a:p>
            <a:pPr lvl="1"/>
            <a:endParaRPr lang="en-US" dirty="0" smtClean="0"/>
          </a:p>
          <a:p>
            <a:r>
              <a:rPr lang="en-US" sz="2000" dirty="0" smtClean="0"/>
              <a:t>Part 2: Energy Storage Uses</a:t>
            </a:r>
          </a:p>
          <a:p>
            <a:pPr lvl="1"/>
            <a:r>
              <a:rPr lang="en-US" sz="1800" dirty="0" smtClean="0"/>
              <a:t>Peak shifting</a:t>
            </a:r>
          </a:p>
          <a:p>
            <a:pPr lvl="1"/>
            <a:r>
              <a:rPr lang="en-US" sz="1800" dirty="0" smtClean="0"/>
              <a:t>Generation shifting</a:t>
            </a:r>
          </a:p>
          <a:p>
            <a:pPr lvl="1"/>
            <a:r>
              <a:rPr lang="en-US" sz="1800" dirty="0" smtClean="0"/>
              <a:t>Ancillary Services</a:t>
            </a:r>
          </a:p>
          <a:p>
            <a:pPr lvl="1"/>
            <a:endParaRPr lang="en-US" dirty="0" smtClean="0"/>
          </a:p>
          <a:p>
            <a:r>
              <a:rPr lang="en-US" sz="2000" dirty="0" smtClean="0"/>
              <a:t>Part 3: Electric Vehicles</a:t>
            </a:r>
          </a:p>
          <a:p>
            <a:pPr lvl="1"/>
            <a:r>
              <a:rPr lang="en-US" sz="1800" dirty="0" smtClean="0"/>
              <a:t>Impacts on distribution grid</a:t>
            </a:r>
          </a:p>
          <a:p>
            <a:pPr lvl="1"/>
            <a:r>
              <a:rPr lang="en-US" sz="1800" dirty="0" smtClean="0"/>
              <a:t>Usage potential</a:t>
            </a:r>
          </a:p>
          <a:p>
            <a:pPr lvl="1"/>
            <a:r>
              <a:rPr lang="en-US" sz="1800" dirty="0" smtClean="0"/>
              <a:t>Storage considerations</a:t>
            </a:r>
          </a:p>
          <a:p>
            <a:pPr lvl="1"/>
            <a:r>
              <a:rPr lang="en-US" sz="1800" dirty="0" smtClean="0"/>
              <a:t>Implementation issues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274097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526718" y="76200"/>
            <a:ext cx="58646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Why Community Energy Storage?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1079242"/>
            <a:ext cx="914400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200"/>
              </a:spcAft>
              <a:buFont typeface="Wingdings" pitchFamily="2" charset="2"/>
              <a:buChar char="Ø"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Advances in battery technology are beginning to make it cost effective</a:t>
            </a:r>
          </a:p>
          <a:p>
            <a:pPr marL="342900" indent="-342900">
              <a:spcAft>
                <a:spcPts val="1200"/>
              </a:spcAft>
              <a:buFont typeface="Wingdings" pitchFamily="2" charset="2"/>
              <a:buChar char="Ø"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Enhancement of distributed / renewable  generation support</a:t>
            </a:r>
          </a:p>
          <a:p>
            <a:pPr marL="342900" indent="-342900">
              <a:spcAft>
                <a:spcPts val="1200"/>
              </a:spcAft>
              <a:buFont typeface="Wingdings" pitchFamily="2" charset="2"/>
              <a:buChar char="Ø"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Incentives are being provided by government and utilities</a:t>
            </a:r>
          </a:p>
          <a:p>
            <a:pPr marL="342900" indent="-342900">
              <a:spcAft>
                <a:spcPts val="1200"/>
              </a:spcAft>
              <a:buFont typeface="Wingdings" pitchFamily="2" charset="2"/>
              <a:buChar char="Ø"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Reduced equipment costs / deferral of system upgrades</a:t>
            </a:r>
          </a:p>
          <a:p>
            <a:pPr marL="342900" indent="-342900">
              <a:spcAft>
                <a:spcPts val="1200"/>
              </a:spcAft>
              <a:buFont typeface="Wingdings" pitchFamily="2" charset="2"/>
              <a:buChar char="Ø"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Improved reliability and temporary islanding support</a:t>
            </a:r>
          </a:p>
          <a:p>
            <a:pPr marL="342900" indent="-342900">
              <a:spcAft>
                <a:spcPts val="1200"/>
              </a:spcAft>
              <a:buFont typeface="Wingdings" pitchFamily="2" charset="2"/>
              <a:buChar char="Ø"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Peak shaving / congestion management</a:t>
            </a:r>
          </a:p>
          <a:p>
            <a:pPr marL="342900" indent="-342900">
              <a:spcAft>
                <a:spcPts val="1200"/>
              </a:spcAft>
              <a:buFont typeface="Wingdings" pitchFamily="2" charset="2"/>
              <a:buChar char="Ø"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Provides power directly to the load</a:t>
            </a:r>
          </a:p>
          <a:p>
            <a:pPr marL="342900" indent="-342900">
              <a:spcAft>
                <a:spcPts val="1200"/>
              </a:spcAft>
              <a:buFont typeface="Wingdings" pitchFamily="2" charset="2"/>
              <a:buChar char="Ø"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Load response to market signals</a:t>
            </a:r>
          </a:p>
          <a:p>
            <a:pPr marL="342900" indent="-342900">
              <a:spcAft>
                <a:spcPts val="1200"/>
              </a:spcAft>
              <a:buFont typeface="Wingdings" pitchFamily="2" charset="2"/>
              <a:buChar char="Ø"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Reduced system losses</a:t>
            </a:r>
          </a:p>
          <a:p>
            <a:pPr marL="342900" indent="-342900">
              <a:spcAft>
                <a:spcPts val="1200"/>
              </a:spcAft>
              <a:buFont typeface="Wingdings" pitchFamily="2" charset="2"/>
              <a:buChar char="Ø"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Power quality control</a:t>
            </a:r>
          </a:p>
          <a:p>
            <a:pPr marL="342900" indent="-342900">
              <a:spcAft>
                <a:spcPts val="1200"/>
              </a:spcAft>
              <a:buFont typeface="Wingdings" pitchFamily="2" charset="2"/>
              <a:buChar char="Ø"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Local voltage control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39980" y="6064431"/>
            <a:ext cx="149432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www.aeptechcentral.com</a:t>
            </a:r>
            <a:endParaRPr lang="en-US" sz="1000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10200" y="4191000"/>
            <a:ext cx="3257550" cy="18924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Footer Placeholder 4"/>
          <p:cNvSpPr txBox="1">
            <a:spLocks/>
          </p:cNvSpPr>
          <p:nvPr/>
        </p:nvSpPr>
        <p:spPr>
          <a:xfrm>
            <a:off x="228600" y="6340172"/>
            <a:ext cx="1219200" cy="32067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. Jason’s Slides</a:t>
            </a:r>
            <a:endParaRPr lang="en-US" sz="1200" dirty="0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229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Community Energy Storage: Electric Vehicles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305800" cy="5257800"/>
          </a:xfrm>
        </p:spPr>
        <p:txBody>
          <a:bodyPr>
            <a:normAutofit/>
          </a:bodyPr>
          <a:lstStyle/>
          <a:p>
            <a:r>
              <a:rPr lang="en-US" dirty="0" smtClean="0"/>
              <a:t>Battery types</a:t>
            </a:r>
          </a:p>
          <a:p>
            <a:pPr lvl="1"/>
            <a:r>
              <a:rPr lang="en-US" dirty="0" smtClean="0"/>
              <a:t>NiMH</a:t>
            </a:r>
          </a:p>
          <a:p>
            <a:pPr lvl="1"/>
            <a:r>
              <a:rPr lang="en-US" dirty="0" smtClean="0"/>
              <a:t>Li-ion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Uses</a:t>
            </a:r>
          </a:p>
          <a:p>
            <a:pPr lvl="1"/>
            <a:r>
              <a:rPr lang="en-US" dirty="0" smtClean="0"/>
              <a:t>Same as community energy storage</a:t>
            </a:r>
          </a:p>
          <a:p>
            <a:pPr lvl="1"/>
            <a:r>
              <a:rPr lang="en-US" dirty="0" smtClean="0"/>
              <a:t>Transmission-level benefits – ability to provide regulation </a:t>
            </a:r>
            <a:r>
              <a:rPr lang="en-US" dirty="0" smtClean="0"/>
              <a:t>capabilities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Differences from other community energy storage</a:t>
            </a:r>
          </a:p>
          <a:p>
            <a:pPr lvl="1"/>
            <a:r>
              <a:rPr lang="en-US" dirty="0" smtClean="0"/>
              <a:t>Availability</a:t>
            </a:r>
          </a:p>
          <a:p>
            <a:pPr lvl="1"/>
            <a:r>
              <a:rPr lang="en-US" dirty="0" smtClean="0"/>
              <a:t>Customer constraints (charging needs, etc.)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3035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38200"/>
          </a:xfrm>
        </p:spPr>
        <p:txBody>
          <a:bodyPr/>
          <a:lstStyle/>
          <a:p>
            <a:r>
              <a:rPr lang="en-US" dirty="0" smtClean="0"/>
              <a:t>Deployments of Energy Storage: “Grid Influencing”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066800"/>
            <a:ext cx="8915400" cy="5181600"/>
          </a:xfrm>
        </p:spPr>
        <p:txBody>
          <a:bodyPr>
            <a:noAutofit/>
          </a:bodyPr>
          <a:lstStyle/>
          <a:p>
            <a:r>
              <a:rPr lang="en-US" dirty="0" smtClean="0"/>
              <a:t>Ice Energy Storage</a:t>
            </a:r>
          </a:p>
          <a:p>
            <a:pPr lvl="1"/>
            <a:r>
              <a:rPr lang="en-US" dirty="0" smtClean="0"/>
              <a:t>Distribution level</a:t>
            </a:r>
          </a:p>
          <a:p>
            <a:pPr lvl="1"/>
            <a:r>
              <a:rPr lang="en-US" dirty="0" smtClean="0"/>
              <a:t>Tied into HVAC units</a:t>
            </a:r>
          </a:p>
          <a:p>
            <a:pPr lvl="1"/>
            <a:r>
              <a:rPr lang="en-US" dirty="0" smtClean="0"/>
              <a:t>Uses</a:t>
            </a:r>
          </a:p>
          <a:p>
            <a:pPr lvl="2"/>
            <a:r>
              <a:rPr lang="en-US" sz="2000" dirty="0" smtClean="0"/>
              <a:t>Demand shifting/peak reduction</a:t>
            </a:r>
          </a:p>
          <a:p>
            <a:pPr lvl="3"/>
            <a:r>
              <a:rPr lang="en-US" sz="2000" dirty="0" smtClean="0"/>
              <a:t>Customer peak Utility peak</a:t>
            </a:r>
          </a:p>
          <a:p>
            <a:pPr lvl="3"/>
            <a:endParaRPr lang="en-US" sz="2400" dirty="0" smtClean="0"/>
          </a:p>
          <a:p>
            <a:r>
              <a:rPr lang="en-US" dirty="0" smtClean="0"/>
              <a:t>Molten Salt Storage</a:t>
            </a:r>
          </a:p>
          <a:p>
            <a:pPr lvl="1"/>
            <a:r>
              <a:rPr lang="en-US" dirty="0" smtClean="0"/>
              <a:t>Typically transmission level</a:t>
            </a:r>
          </a:p>
          <a:p>
            <a:pPr lvl="1"/>
            <a:r>
              <a:rPr lang="en-US" dirty="0" smtClean="0"/>
              <a:t>Tied to solar-thermal plants or waste-heat producers</a:t>
            </a:r>
          </a:p>
          <a:p>
            <a:pPr lvl="1"/>
            <a:r>
              <a:rPr lang="en-US" dirty="0" smtClean="0"/>
              <a:t>Uses</a:t>
            </a:r>
          </a:p>
          <a:p>
            <a:pPr lvl="2"/>
            <a:r>
              <a:rPr lang="en-US" sz="2000" dirty="0" smtClean="0"/>
              <a:t>Off-peak power production</a:t>
            </a:r>
          </a:p>
          <a:p>
            <a:pPr lvl="2"/>
            <a:r>
              <a:rPr lang="en-US" sz="2000" dirty="0" smtClean="0"/>
              <a:t>Power output stabilization (Renewables Integration)</a:t>
            </a:r>
          </a:p>
          <a:p>
            <a:pPr lvl="2"/>
            <a:endParaRPr lang="en-US" sz="2400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9220200" y="304800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5400473" y="762000"/>
            <a:ext cx="2295728" cy="2006516"/>
            <a:chOff x="4028003" y="762000"/>
            <a:chExt cx="2500901" cy="2006516"/>
          </a:xfrm>
        </p:grpSpPr>
        <p:sp>
          <p:nvSpPr>
            <p:cNvPr id="5" name="TextBox 4"/>
            <p:cNvSpPr txBox="1"/>
            <p:nvPr/>
          </p:nvSpPr>
          <p:spPr>
            <a:xfrm>
              <a:off x="4028003" y="2514600"/>
              <a:ext cx="203310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Times New Roman" pitchFamily="18" charset="0"/>
                  <a:cs typeface="Times New Roman" pitchFamily="18" charset="0"/>
                </a:rPr>
                <a:t>http://</a:t>
              </a:r>
              <a:r>
                <a:rPr lang="en-US" sz="1000" dirty="0" smtClean="0">
                  <a:latin typeface="Times New Roman" pitchFamily="18" charset="0"/>
                  <a:cs typeface="Times New Roman" pitchFamily="18" charset="0"/>
                </a:rPr>
                <a:t>www.ice-energy.com</a:t>
              </a:r>
              <a:endParaRPr lang="en-US" sz="1000" dirty="0">
                <a:latin typeface="Times New Roman" pitchFamily="18" charset="0"/>
                <a:cs typeface="Times New Roman" pitchFamily="18" charset="0"/>
              </a:endParaRPr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38600" y="762000"/>
              <a:ext cx="2490304" cy="1783058"/>
            </a:xfrm>
            <a:prstGeom prst="rect">
              <a:avLst/>
            </a:prstGeom>
          </p:spPr>
        </p:pic>
      </p:grpSp>
      <p:grpSp>
        <p:nvGrpSpPr>
          <p:cNvPr id="10" name="Group 9"/>
          <p:cNvGrpSpPr/>
          <p:nvPr/>
        </p:nvGrpSpPr>
        <p:grpSpPr>
          <a:xfrm>
            <a:off x="5486400" y="3276600"/>
            <a:ext cx="3810000" cy="2082716"/>
            <a:chOff x="5410200" y="2760410"/>
            <a:chExt cx="3810000" cy="2082716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354"/>
            <a:stretch/>
          </p:blipFill>
          <p:spPr>
            <a:xfrm>
              <a:off x="6400800" y="2760410"/>
              <a:ext cx="2176209" cy="1869587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5410200" y="4589210"/>
              <a:ext cx="381000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Times New Roman" pitchFamily="18" charset="0"/>
                  <a:cs typeface="Times New Roman" pitchFamily="18" charset="0"/>
                </a:rPr>
                <a:t>http://ec.europa.eu/energy/res/sectors/solar_thermal_power_en.htm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45723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Part2: Energy Storage Uses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27237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Distribution Level</a:t>
            </a:r>
          </a:p>
          <a:p>
            <a:pPr lvl="2"/>
            <a:r>
              <a:rPr lang="en-US" sz="2400" dirty="0" smtClean="0"/>
              <a:t>Peak Shifting</a:t>
            </a:r>
          </a:p>
          <a:p>
            <a:pPr lvl="2"/>
            <a:r>
              <a:rPr lang="en-US" sz="2400" dirty="0" smtClean="0"/>
              <a:t>Ancillary Services</a:t>
            </a:r>
          </a:p>
          <a:p>
            <a:pPr lvl="4"/>
            <a:r>
              <a:rPr lang="en-US" sz="2400" dirty="0" smtClean="0"/>
              <a:t> Regulation</a:t>
            </a:r>
          </a:p>
          <a:p>
            <a:pPr lvl="4"/>
            <a:r>
              <a:rPr lang="en-US" sz="2400" dirty="0" smtClean="0"/>
              <a:t> Load Following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90484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Energy Storage Uses </a:t>
            </a:r>
            <a:br>
              <a:rPr lang="en-US" dirty="0" smtClean="0"/>
            </a:br>
            <a:r>
              <a:rPr lang="en-US" dirty="0" smtClean="0"/>
              <a:t> Distribution Level: Peak Shifting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676400"/>
            <a:ext cx="9144000" cy="5562600"/>
          </a:xfrm>
        </p:spPr>
        <p:txBody>
          <a:bodyPr>
            <a:normAutofit/>
          </a:bodyPr>
          <a:lstStyle/>
          <a:p>
            <a:r>
              <a:rPr lang="en-US" dirty="0" smtClean="0"/>
              <a:t>Purposes </a:t>
            </a:r>
          </a:p>
          <a:p>
            <a:pPr lvl="1"/>
            <a:r>
              <a:rPr lang="en-US" sz="2400" dirty="0" smtClean="0"/>
              <a:t>Reducing customer load during “expensive” power periods</a:t>
            </a:r>
          </a:p>
          <a:p>
            <a:pPr lvl="1"/>
            <a:r>
              <a:rPr lang="en-US" sz="2400" dirty="0" smtClean="0"/>
              <a:t>Reducing customer load during peak utility periods</a:t>
            </a:r>
          </a:p>
          <a:p>
            <a:pPr lvl="1"/>
            <a:r>
              <a:rPr lang="en-US" sz="2400" dirty="0" smtClean="0"/>
              <a:t>Possible carbon impacts </a:t>
            </a:r>
            <a:r>
              <a:rPr lang="en-US" sz="2400" dirty="0" smtClean="0">
                <a:sym typeface="Wingdings" pitchFamily="2" charset="2"/>
              </a:rPr>
              <a:t> extremely region/instance dependent</a:t>
            </a:r>
          </a:p>
          <a:p>
            <a:pPr lvl="1"/>
            <a:endParaRPr lang="en-US" sz="2400" dirty="0" smtClean="0"/>
          </a:p>
          <a:p>
            <a:r>
              <a:rPr lang="en-US" dirty="0" smtClean="0"/>
              <a:t>Implementations include:</a:t>
            </a:r>
          </a:p>
          <a:p>
            <a:pPr lvl="1"/>
            <a:r>
              <a:rPr lang="en-US" sz="2400" dirty="0" smtClean="0"/>
              <a:t>Thermal Energy Storage</a:t>
            </a:r>
          </a:p>
          <a:p>
            <a:pPr lvl="1"/>
            <a:r>
              <a:rPr lang="en-US" sz="2400" dirty="0" smtClean="0"/>
              <a:t>Community Energy Storage</a:t>
            </a:r>
          </a:p>
        </p:txBody>
      </p:sp>
    </p:spTree>
    <p:extLst>
      <p:ext uri="{BB962C8B-B14F-4D97-AF65-F5344CB8AC3E}">
        <p14:creationId xmlns:p14="http://schemas.microsoft.com/office/powerpoint/2010/main" val="2503013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Energy Storage Uses </a:t>
            </a:r>
            <a:br>
              <a:rPr lang="en-US" dirty="0" smtClean="0"/>
            </a:br>
            <a:r>
              <a:rPr lang="en-US" dirty="0" smtClean="0"/>
              <a:t> Distribution Level: Peak Shifting – Example</a:t>
            </a:r>
            <a:endParaRPr lang="en-US" dirty="0"/>
          </a:p>
        </p:txBody>
      </p:sp>
      <p:pic>
        <p:nvPicPr>
          <p:cNvPr id="1026" name="Picture 2" descr="C:\Users\d3x593\Desktop\load_curv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52600"/>
            <a:ext cx="5921706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d3x593\Desktop\load_curve_shifte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2295" y="4343400"/>
            <a:ext cx="5921706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226506" y="2590800"/>
            <a:ext cx="261269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Shift energy consumption from high demand time to low demand time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H="1" flipV="1">
            <a:off x="1981202" y="2743200"/>
            <a:ext cx="1600198" cy="1371600"/>
          </a:xfrm>
          <a:prstGeom prst="straightConnector1">
            <a:avLst/>
          </a:prstGeom>
          <a:ln w="25400"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3581400" y="2743200"/>
            <a:ext cx="685800" cy="1371600"/>
          </a:xfrm>
          <a:prstGeom prst="straightConnector1">
            <a:avLst/>
          </a:prstGeom>
          <a:ln w="25400"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5867400" y="4724400"/>
            <a:ext cx="315748" cy="762000"/>
          </a:xfrm>
          <a:prstGeom prst="straightConnector1">
            <a:avLst/>
          </a:prstGeom>
          <a:ln w="25400"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5867400" y="4724400"/>
            <a:ext cx="2590800" cy="762000"/>
          </a:xfrm>
          <a:prstGeom prst="straightConnector1">
            <a:avLst/>
          </a:prstGeom>
          <a:ln w="25400"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3581400" y="4114800"/>
            <a:ext cx="2286000" cy="609600"/>
          </a:xfrm>
          <a:prstGeom prst="straightConnector1">
            <a:avLst/>
          </a:prstGeom>
          <a:ln w="25400"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44" name="TextBox 1043"/>
          <p:cNvSpPr txBox="1"/>
          <p:nvPr/>
        </p:nvSpPr>
        <p:spPr>
          <a:xfrm>
            <a:off x="3048000" y="1752600"/>
            <a:ext cx="304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“Valley Filling”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168702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Energy Storage Uses</a:t>
            </a:r>
            <a:br>
              <a:rPr lang="en-US" dirty="0" smtClean="0"/>
            </a:br>
            <a:r>
              <a:rPr lang="en-US" dirty="0" smtClean="0"/>
              <a:t> Distribution Level: Ancillary Services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600200"/>
            <a:ext cx="9144000" cy="5257800"/>
          </a:xfrm>
        </p:spPr>
        <p:txBody>
          <a:bodyPr/>
          <a:lstStyle/>
          <a:p>
            <a:r>
              <a:rPr lang="en-US" dirty="0" smtClean="0"/>
              <a:t>Distribution-level deployment, but transmission-level benefits</a:t>
            </a:r>
          </a:p>
          <a:p>
            <a:pPr lvl="1"/>
            <a:endParaRPr lang="en-US" dirty="0" smtClean="0"/>
          </a:p>
          <a:p>
            <a:endParaRPr lang="en-US" dirty="0"/>
          </a:p>
          <a:p>
            <a:r>
              <a:rPr lang="en-US" dirty="0" smtClean="0"/>
              <a:t>Aggregated populations, or single installations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Regulation </a:t>
            </a:r>
            <a:r>
              <a:rPr lang="en-US" dirty="0"/>
              <a:t>and load-following abilities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4318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Ancillary Services: Regulation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066800"/>
            <a:ext cx="9144000" cy="4754563"/>
          </a:xfrm>
        </p:spPr>
        <p:txBody>
          <a:bodyPr>
            <a:noAutofit/>
          </a:bodyPr>
          <a:lstStyle/>
          <a:p>
            <a:r>
              <a:rPr lang="en-US" dirty="0" smtClean="0"/>
              <a:t>Necessary Capabilities </a:t>
            </a:r>
          </a:p>
          <a:p>
            <a:pPr lvl="1"/>
            <a:r>
              <a:rPr lang="en-US" sz="2400" dirty="0" smtClean="0"/>
              <a:t>Fast charge/discharge (4 seconds)</a:t>
            </a:r>
          </a:p>
          <a:p>
            <a:pPr lvl="1"/>
            <a:r>
              <a:rPr lang="en-US" sz="2400" dirty="0" smtClean="0"/>
              <a:t>Varying power output levels</a:t>
            </a:r>
          </a:p>
          <a:p>
            <a:pPr lvl="1"/>
            <a:r>
              <a:rPr lang="en-US" sz="2400" dirty="0" smtClean="0"/>
              <a:t>Not necessarily large capacity</a:t>
            </a:r>
          </a:p>
          <a:p>
            <a:pPr lvl="1"/>
            <a:r>
              <a:rPr lang="en-US" sz="2400" dirty="0" smtClean="0"/>
              <a:t>Smooth intermittent power from renewables integration</a:t>
            </a:r>
          </a:p>
          <a:p>
            <a:r>
              <a:rPr lang="en-US" dirty="0" smtClean="0"/>
              <a:t>Devices</a:t>
            </a:r>
          </a:p>
          <a:p>
            <a:pPr lvl="1"/>
            <a:r>
              <a:rPr lang="en-US" sz="2400" dirty="0" smtClean="0"/>
              <a:t>Batteries</a:t>
            </a:r>
          </a:p>
          <a:p>
            <a:pPr lvl="2"/>
            <a:r>
              <a:rPr lang="en-US" sz="2400" dirty="0" smtClean="0"/>
              <a:t>CES</a:t>
            </a:r>
          </a:p>
          <a:p>
            <a:pPr lvl="2"/>
            <a:r>
              <a:rPr lang="en-US" sz="2400" dirty="0" smtClean="0"/>
              <a:t>Renewables-integration (smooth localized renewables)</a:t>
            </a:r>
          </a:p>
          <a:p>
            <a:pPr lvl="2"/>
            <a:r>
              <a:rPr lang="en-US" sz="2400" dirty="0" smtClean="0"/>
              <a:t>PHEVs</a:t>
            </a:r>
          </a:p>
          <a:p>
            <a:pPr lvl="1"/>
            <a:r>
              <a:rPr lang="en-US" sz="2400" dirty="0" smtClean="0"/>
              <a:t>Flywheel</a:t>
            </a:r>
          </a:p>
          <a:p>
            <a:pPr lvl="1"/>
            <a:r>
              <a:rPr lang="en-US" sz="2400" dirty="0" smtClean="0"/>
              <a:t>Pumped Hydro or Compressed Air (</a:t>
            </a:r>
            <a:r>
              <a:rPr lang="en-US" sz="2400" dirty="0" smtClean="0">
                <a:sym typeface="Wingdings" pitchFamily="2" charset="2"/>
              </a:rPr>
              <a:t>Small scale theoretically possible, but not practical so far)</a:t>
            </a:r>
          </a:p>
          <a:p>
            <a:pPr marL="457200" lvl="1" indent="0">
              <a:buNone/>
            </a:pP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3827074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Ancillary Services: Load Following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990600"/>
            <a:ext cx="9144000" cy="5867400"/>
          </a:xfrm>
        </p:spPr>
        <p:txBody>
          <a:bodyPr>
            <a:noAutofit/>
          </a:bodyPr>
          <a:lstStyle/>
          <a:p>
            <a:r>
              <a:rPr lang="en-US" dirty="0" smtClean="0"/>
              <a:t>Necessary Capabilities</a:t>
            </a:r>
          </a:p>
          <a:p>
            <a:pPr lvl="1"/>
            <a:r>
              <a:rPr lang="en-US" sz="2400" dirty="0" smtClean="0"/>
              <a:t>Medium charge/discharge response time (minutes)</a:t>
            </a:r>
          </a:p>
          <a:p>
            <a:pPr lvl="1"/>
            <a:r>
              <a:rPr lang="en-US" sz="2400" dirty="0" smtClean="0"/>
              <a:t>Varying power output levels</a:t>
            </a:r>
          </a:p>
          <a:p>
            <a:pPr lvl="1"/>
            <a:r>
              <a:rPr lang="en-US" sz="2400" dirty="0" smtClean="0"/>
              <a:t>Larger capacity</a:t>
            </a:r>
          </a:p>
          <a:p>
            <a:r>
              <a:rPr lang="en-US" dirty="0" smtClean="0"/>
              <a:t>Devices</a:t>
            </a:r>
          </a:p>
          <a:p>
            <a:pPr lvl="1"/>
            <a:r>
              <a:rPr lang="en-US" sz="2400" dirty="0" smtClean="0"/>
              <a:t>Batteries</a:t>
            </a:r>
          </a:p>
          <a:p>
            <a:pPr lvl="2"/>
            <a:r>
              <a:rPr lang="en-US" sz="2400" dirty="0" smtClean="0"/>
              <a:t>CES</a:t>
            </a:r>
          </a:p>
          <a:p>
            <a:pPr lvl="2"/>
            <a:r>
              <a:rPr lang="en-US" sz="2400" dirty="0" smtClean="0"/>
              <a:t>PHEVs </a:t>
            </a:r>
            <a:r>
              <a:rPr lang="en-US" sz="2400" dirty="0" smtClean="0">
                <a:sym typeface="Wingdings" pitchFamily="2" charset="2"/>
              </a:rPr>
              <a:t> Not necessarily as well suited</a:t>
            </a:r>
            <a:endParaRPr lang="en-US" sz="2400" dirty="0" smtClean="0"/>
          </a:p>
          <a:p>
            <a:pPr lvl="1"/>
            <a:r>
              <a:rPr lang="en-US" sz="2400" dirty="0" smtClean="0"/>
              <a:t>Pumped Hydro </a:t>
            </a:r>
            <a:r>
              <a:rPr lang="en-US" sz="2400" dirty="0" smtClean="0">
                <a:sym typeface="Wingdings" pitchFamily="2" charset="2"/>
              </a:rPr>
              <a:t> Small scale theoretically possible, but not practical so far</a:t>
            </a:r>
          </a:p>
          <a:p>
            <a:pPr lvl="1"/>
            <a:r>
              <a:rPr lang="en-US" sz="2400" dirty="0" smtClean="0"/>
              <a:t>Compressed Air </a:t>
            </a:r>
            <a:r>
              <a:rPr lang="en-US" sz="2400" dirty="0" smtClean="0">
                <a:sym typeface="Wingdings" pitchFamily="2" charset="2"/>
              </a:rPr>
              <a:t> Small scale theoretically possible, but not practical so far</a:t>
            </a:r>
            <a:endParaRPr lang="en-US" sz="2400" dirty="0" smtClean="0"/>
          </a:p>
          <a:p>
            <a:pPr lvl="1"/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685714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C:\Users\d3x593\Desktop\Breakout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59" t="5774" r="8350"/>
          <a:stretch/>
        </p:blipFill>
        <p:spPr bwMode="auto">
          <a:xfrm>
            <a:off x="4572000" y="3875057"/>
            <a:ext cx="4572000" cy="2982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Ancillary Services: Example</a:t>
            </a:r>
            <a:endParaRPr lang="en-US" dirty="0"/>
          </a:p>
        </p:txBody>
      </p:sp>
      <p:pic>
        <p:nvPicPr>
          <p:cNvPr id="2050" name="Picture 2" descr="C:\Users\d3x593\Desktop\Aggregate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1" t="4269" r="6704"/>
          <a:stretch/>
        </p:blipFill>
        <p:spPr bwMode="auto">
          <a:xfrm>
            <a:off x="90996" y="1243780"/>
            <a:ext cx="4572000" cy="2718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514600" y="4078069"/>
            <a:ext cx="205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u="sng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Regulation</a:t>
            </a:r>
          </a:p>
          <a:p>
            <a:pPr algn="r"/>
            <a:r>
              <a:rPr lang="en-US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Fast variations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14600" y="5144869"/>
            <a:ext cx="205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u="sng" dirty="0" smtClean="0">
                <a:solidFill>
                  <a:srgbClr val="007F00"/>
                </a:solidFill>
                <a:latin typeface="Times New Roman" pitchFamily="18" charset="0"/>
                <a:cs typeface="Times New Roman" pitchFamily="18" charset="0"/>
              </a:rPr>
              <a:t>Load Following</a:t>
            </a:r>
          </a:p>
          <a:p>
            <a:pPr algn="r"/>
            <a:r>
              <a:rPr lang="en-US" dirty="0" smtClean="0">
                <a:solidFill>
                  <a:srgbClr val="007F00"/>
                </a:solidFill>
                <a:latin typeface="Times New Roman" pitchFamily="18" charset="0"/>
                <a:cs typeface="Times New Roman" pitchFamily="18" charset="0"/>
              </a:rPr>
              <a:t>Slow variations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514600" y="5867400"/>
            <a:ext cx="205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u="sng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Base Load</a:t>
            </a:r>
            <a:endParaRPr lang="en-US" b="1" u="sng" dirty="0">
              <a:solidFill>
                <a:srgbClr val="0000FF"/>
              </a:solidFill>
              <a:latin typeface="Times New Roman" pitchFamily="18" charset="0"/>
              <a:cs typeface="Times New Roman" pitchFamily="18" charset="0"/>
            </a:endParaRPr>
          </a:p>
          <a:p>
            <a:pPr algn="r"/>
            <a:r>
              <a:rPr lang="en-US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Constant</a:t>
            </a:r>
          </a:p>
        </p:txBody>
      </p:sp>
      <p:sp>
        <p:nvSpPr>
          <p:cNvPr id="12" name="Right Arrow 11"/>
          <p:cNvSpPr/>
          <p:nvPr/>
        </p:nvSpPr>
        <p:spPr>
          <a:xfrm rot="2990960">
            <a:off x="4743546" y="2929714"/>
            <a:ext cx="1066800" cy="685800"/>
          </a:xfrm>
          <a:prstGeom prst="rightArrow">
            <a:avLst/>
          </a:prstGeom>
          <a:solidFill>
            <a:srgbClr val="0000FF"/>
          </a:solidFill>
          <a:ln>
            <a:solidFill>
              <a:srgbClr val="0000F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068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 dirty="0" smtClean="0"/>
              <a:t>Part 1: General Information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600200"/>
            <a:ext cx="9144000" cy="4525963"/>
          </a:xfrm>
        </p:spPr>
        <p:txBody>
          <a:bodyPr/>
          <a:lstStyle/>
          <a:p>
            <a:r>
              <a:rPr lang="en-US" dirty="0" smtClean="0"/>
              <a:t>Background</a:t>
            </a:r>
          </a:p>
          <a:p>
            <a:endParaRPr lang="en-US" dirty="0" smtClean="0"/>
          </a:p>
          <a:p>
            <a:r>
              <a:rPr lang="en-US" dirty="0" smtClean="0"/>
              <a:t>Forms of Energy Storage</a:t>
            </a:r>
          </a:p>
          <a:p>
            <a:pPr lvl="1"/>
            <a:r>
              <a:rPr lang="en-US" dirty="0" smtClean="0"/>
              <a:t>Chemical Storage</a:t>
            </a:r>
          </a:p>
          <a:p>
            <a:pPr lvl="1"/>
            <a:r>
              <a:rPr lang="en-US" dirty="0" smtClean="0"/>
              <a:t>Physical Storage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Deployments of Energy Storage</a:t>
            </a:r>
          </a:p>
          <a:p>
            <a:pPr lvl="1"/>
            <a:r>
              <a:rPr lang="en-US" dirty="0" smtClean="0"/>
              <a:t>Grid Tied</a:t>
            </a:r>
          </a:p>
          <a:p>
            <a:pPr lvl="1"/>
            <a:r>
              <a:rPr lang="en-US" dirty="0" smtClean="0"/>
              <a:t>Grid Influencing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442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 3: Electric Vehicles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Overview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Electric Vehicles on the Distribution Grid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Usage Potentials</a:t>
            </a:r>
          </a:p>
          <a:p>
            <a:endParaRPr lang="en-US" dirty="0"/>
          </a:p>
          <a:p>
            <a:r>
              <a:rPr lang="en-US" dirty="0" smtClean="0"/>
              <a:t>Storage Considerations</a:t>
            </a:r>
          </a:p>
          <a:p>
            <a:endParaRPr lang="en-US" dirty="0"/>
          </a:p>
          <a:p>
            <a:r>
              <a:rPr lang="en-US" dirty="0" smtClean="0"/>
              <a:t>Implementation Issues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36429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Electric Vehicles –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History</a:t>
            </a:r>
          </a:p>
          <a:p>
            <a:endParaRPr lang="en-US" dirty="0" smtClean="0"/>
          </a:p>
          <a:p>
            <a:r>
              <a:rPr lang="en-US" dirty="0" smtClean="0"/>
              <a:t>Classifications of Electric Vehicles</a:t>
            </a:r>
          </a:p>
          <a:p>
            <a:pPr lvl="1"/>
            <a:r>
              <a:rPr lang="en-US" dirty="0" smtClean="0"/>
              <a:t>Hybrid Electric Vehicle</a:t>
            </a:r>
          </a:p>
          <a:p>
            <a:pPr lvl="1"/>
            <a:r>
              <a:rPr lang="en-US" dirty="0" smtClean="0"/>
              <a:t>Plug-in Hybrid Electric Vehicle</a:t>
            </a:r>
          </a:p>
          <a:p>
            <a:pPr lvl="1"/>
            <a:r>
              <a:rPr lang="en-US" dirty="0" smtClean="0"/>
              <a:t>Battery Electric Vehicle</a:t>
            </a:r>
          </a:p>
          <a:p>
            <a:r>
              <a:rPr lang="en-US" dirty="0" smtClean="0"/>
              <a:t>Examples</a:t>
            </a:r>
          </a:p>
          <a:p>
            <a:pPr lvl="1"/>
            <a:r>
              <a:rPr lang="en-US" dirty="0" smtClean="0"/>
              <a:t>HEV</a:t>
            </a:r>
          </a:p>
          <a:p>
            <a:pPr lvl="1"/>
            <a:r>
              <a:rPr lang="en-US" dirty="0" smtClean="0"/>
              <a:t>PHEV</a:t>
            </a:r>
          </a:p>
          <a:p>
            <a:pPr lvl="1"/>
            <a:r>
              <a:rPr lang="en-US" dirty="0" smtClean="0"/>
              <a:t>BEV</a:t>
            </a:r>
          </a:p>
          <a:p>
            <a:r>
              <a:rPr lang="en-US" dirty="0" smtClean="0"/>
              <a:t>Current Deployment</a:t>
            </a:r>
          </a:p>
        </p:txBody>
      </p:sp>
    </p:spTree>
    <p:extLst>
      <p:ext uri="{BB962C8B-B14F-4D97-AF65-F5344CB8AC3E}">
        <p14:creationId xmlns:p14="http://schemas.microsoft.com/office/powerpoint/2010/main" val="59479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Electric Vehicles – History</a:t>
            </a:r>
            <a:r>
              <a:rPr lang="en-US" baseline="30000" dirty="0" smtClean="0"/>
              <a:t>[ref2,ref3]</a:t>
            </a:r>
            <a:endParaRPr lang="en-US" baseline="30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Electric vehicles began as early as 1830’s</a:t>
            </a:r>
          </a:p>
          <a:p>
            <a:pPr lvl="1"/>
            <a:r>
              <a:rPr lang="en-US" dirty="0" smtClean="0"/>
              <a:t>Thomas Davenport – small drifter – 1835</a:t>
            </a:r>
          </a:p>
          <a:p>
            <a:pPr lvl="1"/>
            <a:r>
              <a:rPr lang="en-US" dirty="0" smtClean="0"/>
              <a:t>Robert Davidson – electric locomotive – 1838</a:t>
            </a:r>
          </a:p>
          <a:p>
            <a:pPr lvl="1"/>
            <a:r>
              <a:rPr lang="en-US" dirty="0" smtClean="0"/>
              <a:t>Robert Anderson – electric carriage (1830s – exact date unknown)</a:t>
            </a:r>
          </a:p>
          <a:p>
            <a:r>
              <a:rPr lang="en-US" dirty="0" smtClean="0"/>
              <a:t>Late 19</a:t>
            </a:r>
            <a:r>
              <a:rPr lang="en-US" baseline="30000" dirty="0" smtClean="0"/>
              <a:t>th</a:t>
            </a:r>
            <a:r>
              <a:rPr lang="en-US" dirty="0" smtClean="0"/>
              <a:t>/Early 20</a:t>
            </a:r>
            <a:r>
              <a:rPr lang="en-US" baseline="30000" dirty="0" smtClean="0"/>
              <a:t>th</a:t>
            </a:r>
            <a:r>
              <a:rPr lang="en-US" dirty="0" smtClean="0"/>
              <a:t> century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30" y="3429000"/>
            <a:ext cx="3505170" cy="27505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3124201"/>
            <a:ext cx="4953000" cy="3352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18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Late 19</a:t>
            </a:r>
            <a:r>
              <a:rPr lang="en-US" baseline="30000" dirty="0" smtClean="0"/>
              <a:t>th</a:t>
            </a:r>
            <a:r>
              <a:rPr lang="en-US" dirty="0" smtClean="0"/>
              <a:t>/Early 20</a:t>
            </a:r>
            <a:r>
              <a:rPr lang="en-US" baseline="30000" dirty="0" smtClean="0"/>
              <a:t>th</a:t>
            </a:r>
            <a:r>
              <a:rPr lang="en-US" dirty="0" smtClean="0"/>
              <a:t> century</a:t>
            </a:r>
          </a:p>
          <a:p>
            <a:pPr lvl="1"/>
            <a:r>
              <a:rPr lang="en-US" dirty="0" smtClean="0"/>
              <a:t>1897 – electric taxis in New York city</a:t>
            </a:r>
          </a:p>
          <a:p>
            <a:pPr lvl="1"/>
            <a:r>
              <a:rPr lang="en-US" dirty="0" smtClean="0"/>
              <a:t>Wood’s Phaeton – horseless carriage – 1902</a:t>
            </a:r>
          </a:p>
          <a:p>
            <a:pPr lvl="1"/>
            <a:r>
              <a:rPr lang="en-US" dirty="0" smtClean="0"/>
              <a:t>Edison’s Detroit Electric Vehicle – 1907 to 1929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86430" y="6179580"/>
            <a:ext cx="3505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Detroit Edison 1916</a:t>
            </a:r>
            <a:r>
              <a:rPr lang="en-US" baseline="30000" dirty="0" smtClean="0">
                <a:latin typeface="Times New Roman" pitchFamily="18" charset="0"/>
                <a:cs typeface="Times New Roman" pitchFamily="18" charset="0"/>
              </a:rPr>
              <a:t>[REF1]</a:t>
            </a:r>
            <a:endParaRPr lang="en-US" baseline="300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8643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Electric Vehicles – History</a:t>
            </a:r>
            <a:r>
              <a:rPr lang="en-US" baseline="30000" dirty="0"/>
              <a:t>[ref2,ref3]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5638800" cy="4525963"/>
          </a:xfrm>
        </p:spPr>
        <p:txBody>
          <a:bodyPr/>
          <a:lstStyle/>
          <a:p>
            <a:r>
              <a:rPr lang="en-US" dirty="0" smtClean="0"/>
              <a:t>1920s – 1990s</a:t>
            </a:r>
          </a:p>
          <a:p>
            <a:pPr lvl="1"/>
            <a:r>
              <a:rPr lang="en-US" dirty="0" smtClean="0"/>
              <a:t>Decline in electric vehicles</a:t>
            </a:r>
          </a:p>
          <a:p>
            <a:pPr lvl="2"/>
            <a:r>
              <a:rPr lang="en-US" dirty="0" smtClean="0"/>
              <a:t>Interstate system required longer range</a:t>
            </a:r>
          </a:p>
          <a:p>
            <a:pPr lvl="2"/>
            <a:r>
              <a:rPr lang="en-US" dirty="0" smtClean="0"/>
              <a:t>Mass production made cheaper gas engines (Henry Ford)</a:t>
            </a:r>
          </a:p>
          <a:p>
            <a:pPr lvl="2"/>
            <a:r>
              <a:rPr lang="en-US" dirty="0" smtClean="0"/>
              <a:t>Discovery of crude oil deposits made gasoline cheaper</a:t>
            </a:r>
          </a:p>
          <a:p>
            <a:pPr lvl="2"/>
            <a:r>
              <a:rPr lang="en-US" dirty="0" smtClean="0"/>
              <a:t>Invention of the electric starter</a:t>
            </a:r>
            <a:br>
              <a:rPr lang="en-US" dirty="0" smtClean="0"/>
            </a:br>
            <a:r>
              <a:rPr lang="en-US" dirty="0" smtClean="0"/>
              <a:t>(Kettering – 1912)</a:t>
            </a:r>
          </a:p>
          <a:p>
            <a:pPr lvl="1"/>
            <a:r>
              <a:rPr lang="en-US" dirty="0" smtClean="0"/>
              <a:t>Some experiments persisted</a:t>
            </a:r>
          </a:p>
          <a:p>
            <a:pPr lvl="2"/>
            <a:r>
              <a:rPr lang="en-US" dirty="0" err="1" smtClean="0"/>
              <a:t>Zagato</a:t>
            </a:r>
            <a:r>
              <a:rPr lang="en-US" dirty="0" smtClean="0"/>
              <a:t> </a:t>
            </a:r>
            <a:r>
              <a:rPr lang="en-US" dirty="0" err="1" smtClean="0"/>
              <a:t>Zele</a:t>
            </a:r>
            <a:r>
              <a:rPr lang="en-US" dirty="0" smtClean="0"/>
              <a:t> / </a:t>
            </a:r>
            <a:r>
              <a:rPr lang="en-US" dirty="0" err="1" smtClean="0"/>
              <a:t>Elcar</a:t>
            </a:r>
            <a:r>
              <a:rPr lang="en-US" dirty="0" smtClean="0"/>
              <a:t> – 1975</a:t>
            </a:r>
          </a:p>
          <a:p>
            <a:pPr lvl="2"/>
            <a:r>
              <a:rPr lang="en-US" dirty="0" smtClean="0"/>
              <a:t>Sebring-Vanguard </a:t>
            </a:r>
            <a:r>
              <a:rPr lang="en-US" dirty="0" err="1" smtClean="0"/>
              <a:t>CitiCar</a:t>
            </a:r>
            <a:r>
              <a:rPr lang="en-US" dirty="0" smtClean="0"/>
              <a:t> – 1974 – 1977</a:t>
            </a:r>
          </a:p>
          <a:p>
            <a:pPr lvl="2"/>
            <a:r>
              <a:rPr lang="en-US" dirty="0" smtClean="0"/>
              <a:t>Lunar Roving Vehicle – 1971/1972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0" y="1295400"/>
            <a:ext cx="1913193" cy="19552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5064" y="5038753"/>
            <a:ext cx="2748936" cy="18192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0" y="3180595"/>
            <a:ext cx="2057401" cy="1848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543800" y="5038753"/>
            <a:ext cx="160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Lunar Roving Vehicle</a:t>
            </a:r>
            <a:r>
              <a:rPr lang="en-US" baseline="300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[ref6]</a:t>
            </a:r>
            <a:endParaRPr lang="en-US" baseline="300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781800" y="4572000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Elcar</a:t>
            </a:r>
            <a:r>
              <a:rPr lang="en-US" baseline="300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[ref5]</a:t>
            </a:r>
            <a:endParaRPr lang="en-US" baseline="300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709696" y="1295400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CitiCar</a:t>
            </a:r>
            <a:r>
              <a:rPr lang="en-US" baseline="30000" dirty="0" smtClean="0">
                <a:latin typeface="Times New Roman" pitchFamily="18" charset="0"/>
                <a:cs typeface="Times New Roman" pitchFamily="18" charset="0"/>
              </a:rPr>
              <a:t>[ref4]</a:t>
            </a:r>
            <a:endParaRPr lang="en-US" baseline="300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5743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Electric Vehicles – </a:t>
            </a:r>
            <a:r>
              <a:rPr lang="en-US" dirty="0"/>
              <a:t>History</a:t>
            </a:r>
            <a:r>
              <a:rPr lang="en-US" baseline="30000" dirty="0"/>
              <a:t>[ref2,ref3]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953000" cy="4525963"/>
          </a:xfrm>
        </p:spPr>
        <p:txBody>
          <a:bodyPr/>
          <a:lstStyle/>
          <a:p>
            <a:r>
              <a:rPr lang="en-US" dirty="0" smtClean="0"/>
              <a:t>1990s</a:t>
            </a:r>
          </a:p>
          <a:p>
            <a:pPr lvl="1"/>
            <a:r>
              <a:rPr lang="en-US" dirty="0" smtClean="0"/>
              <a:t>California Air Resources Board (CARB) mandate for “zero emissions vehicles”</a:t>
            </a:r>
          </a:p>
          <a:p>
            <a:pPr lvl="2"/>
            <a:r>
              <a:rPr lang="en-US" dirty="0" smtClean="0"/>
              <a:t>General Motors EV1</a:t>
            </a:r>
          </a:p>
          <a:p>
            <a:pPr lvl="2"/>
            <a:r>
              <a:rPr lang="en-US" dirty="0" smtClean="0"/>
              <a:t>Toyota RAV4</a:t>
            </a:r>
          </a:p>
          <a:p>
            <a:pPr lvl="2"/>
            <a:r>
              <a:rPr lang="en-US" dirty="0" smtClean="0"/>
              <a:t>General Motors S10 EV</a:t>
            </a:r>
          </a:p>
          <a:p>
            <a:pPr lvl="2"/>
            <a:r>
              <a:rPr lang="en-US" dirty="0" smtClean="0"/>
              <a:t>Honda EV Plus</a:t>
            </a:r>
          </a:p>
          <a:p>
            <a:pPr lvl="2"/>
            <a:r>
              <a:rPr lang="en-US" dirty="0" smtClean="0"/>
              <a:t>Chrysler </a:t>
            </a:r>
            <a:r>
              <a:rPr lang="en-US" dirty="0" err="1" smtClean="0"/>
              <a:t>TEVan</a:t>
            </a:r>
            <a:endParaRPr lang="en-US" dirty="0" smtClean="0"/>
          </a:p>
          <a:p>
            <a:pPr lvl="1"/>
            <a:r>
              <a:rPr lang="en-US" dirty="0" smtClean="0"/>
              <a:t>CARB mandate modified</a:t>
            </a:r>
          </a:p>
          <a:p>
            <a:pPr lvl="2"/>
            <a:r>
              <a:rPr lang="en-US" dirty="0" smtClean="0"/>
              <a:t>Most vehicles destroyed by manufacturers</a:t>
            </a:r>
          </a:p>
          <a:p>
            <a:pPr lvl="2"/>
            <a:r>
              <a:rPr lang="en-US" dirty="0" smtClean="0"/>
              <a:t>328 RAV4s sold to public</a:t>
            </a:r>
          </a:p>
          <a:p>
            <a:pPr lvl="2"/>
            <a:endParaRPr lang="en-US" dirty="0" smtClean="0"/>
          </a:p>
          <a:p>
            <a:pPr lvl="2"/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4646768"/>
            <a:ext cx="2743200" cy="19648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34" b="12838"/>
          <a:stretch/>
        </p:blipFill>
        <p:spPr bwMode="auto">
          <a:xfrm>
            <a:off x="6248400" y="2971800"/>
            <a:ext cx="2743200" cy="14736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13" b="14078"/>
          <a:stretch/>
        </p:blipFill>
        <p:spPr bwMode="auto">
          <a:xfrm>
            <a:off x="6212150" y="1667522"/>
            <a:ext cx="2743200" cy="10919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248400" y="6581001"/>
            <a:ext cx="2743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GM EV1</a:t>
            </a:r>
            <a:r>
              <a:rPr lang="en-US" sz="1200" baseline="30000" dirty="0" smtClean="0">
                <a:latin typeface="Times New Roman" pitchFamily="18" charset="0"/>
                <a:cs typeface="Times New Roman" pitchFamily="18" charset="0"/>
              </a:rPr>
              <a:t>[ref9]</a:t>
            </a:r>
            <a:endParaRPr lang="en-US" sz="1200" baseline="30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248400" y="4384088"/>
            <a:ext cx="2743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Honda EV Plus</a:t>
            </a:r>
            <a:r>
              <a:rPr lang="en-US" sz="1200" baseline="30000" dirty="0" smtClean="0">
                <a:latin typeface="Times New Roman" pitchFamily="18" charset="0"/>
                <a:cs typeface="Times New Roman" pitchFamily="18" charset="0"/>
              </a:rPr>
              <a:t>[ref8]</a:t>
            </a:r>
            <a:endParaRPr lang="en-US" sz="1200" baseline="30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248400" y="2725444"/>
            <a:ext cx="2743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Toyota RAV4 EV</a:t>
            </a:r>
            <a:r>
              <a:rPr lang="en-US" sz="1200" baseline="30000" dirty="0" smtClean="0">
                <a:latin typeface="Times New Roman" pitchFamily="18" charset="0"/>
                <a:cs typeface="Times New Roman" pitchFamily="18" charset="0"/>
              </a:rPr>
              <a:t>[ref7]</a:t>
            </a:r>
            <a:endParaRPr lang="en-US" sz="1200" baseline="300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88313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Electric Vehicles – History</a:t>
            </a:r>
            <a:r>
              <a:rPr lang="en-US" baseline="30000" dirty="0"/>
              <a:t>[ref2,ref3]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Late 1990’s to Present</a:t>
            </a:r>
          </a:p>
          <a:p>
            <a:pPr lvl="1"/>
            <a:r>
              <a:rPr lang="en-US" dirty="0" smtClean="0"/>
              <a:t>Renewed interest</a:t>
            </a:r>
          </a:p>
          <a:p>
            <a:pPr lvl="2"/>
            <a:r>
              <a:rPr lang="en-US" dirty="0" smtClean="0"/>
              <a:t>Battery technology has improved</a:t>
            </a:r>
          </a:p>
          <a:p>
            <a:pPr lvl="2"/>
            <a:r>
              <a:rPr lang="en-US" dirty="0" smtClean="0"/>
              <a:t>Petroleum prices risen</a:t>
            </a:r>
          </a:p>
          <a:p>
            <a:pPr lvl="2"/>
            <a:r>
              <a:rPr lang="en-US" dirty="0" smtClean="0"/>
              <a:t>Increased public interest in “sustainability”</a:t>
            </a:r>
          </a:p>
          <a:p>
            <a:pPr lvl="2"/>
            <a:r>
              <a:rPr lang="en-US" dirty="0" smtClean="0"/>
              <a:t>Reliable Plug-in Hybrid Electric Vehicle technology</a:t>
            </a:r>
            <a:endParaRPr lang="en-US" dirty="0"/>
          </a:p>
          <a:p>
            <a:pPr lvl="1"/>
            <a:r>
              <a:rPr lang="en-US" dirty="0" smtClean="0"/>
              <a:t>Production vehicles becoming available</a:t>
            </a:r>
          </a:p>
          <a:p>
            <a:pPr lvl="2"/>
            <a:r>
              <a:rPr lang="en-US" dirty="0" smtClean="0"/>
              <a:t>Tesla Roadster</a:t>
            </a:r>
          </a:p>
          <a:p>
            <a:pPr lvl="2"/>
            <a:r>
              <a:rPr lang="en-US" dirty="0" smtClean="0"/>
              <a:t>Nissan Leaf</a:t>
            </a:r>
          </a:p>
          <a:p>
            <a:pPr lvl="2"/>
            <a:r>
              <a:rPr lang="en-US" dirty="0" smtClean="0"/>
              <a:t>Chevrolet Volt</a:t>
            </a:r>
          </a:p>
          <a:p>
            <a:pPr lvl="2"/>
            <a:r>
              <a:rPr lang="en-US" dirty="0" smtClean="0"/>
              <a:t>Toyota Prius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01094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Electric Vehicles – Classifications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Hybrid Electric Vehicle (HEV)</a:t>
            </a:r>
          </a:p>
          <a:p>
            <a:pPr lvl="1"/>
            <a:r>
              <a:rPr lang="en-US" dirty="0" smtClean="0"/>
              <a:t>Combustion engine and electric motor both present</a:t>
            </a:r>
          </a:p>
          <a:p>
            <a:pPr lvl="1"/>
            <a:r>
              <a:rPr lang="en-US" dirty="0" smtClean="0"/>
              <a:t>Battery only chargeable via regenerative braking and combustion engine</a:t>
            </a:r>
          </a:p>
          <a:p>
            <a:r>
              <a:rPr lang="en-US" dirty="0" smtClean="0"/>
              <a:t>Plug-in Hybrid Electric Vehicle (PHEV)</a:t>
            </a:r>
          </a:p>
          <a:p>
            <a:pPr lvl="1"/>
            <a:r>
              <a:rPr lang="en-US" dirty="0" smtClean="0"/>
              <a:t>Combustion engine and electric motor both present</a:t>
            </a:r>
          </a:p>
          <a:p>
            <a:pPr lvl="1"/>
            <a:r>
              <a:rPr lang="en-US" dirty="0" smtClean="0"/>
              <a:t>Battery chargeable through regenerative braking, combustion engine</a:t>
            </a:r>
            <a:r>
              <a:rPr lang="en-US" smtClean="0"/>
              <a:t>, and </a:t>
            </a:r>
            <a:r>
              <a:rPr lang="en-US" dirty="0" smtClean="0"/>
              <a:t>via external electrical source (plug)</a:t>
            </a:r>
          </a:p>
          <a:p>
            <a:r>
              <a:rPr lang="en-US" dirty="0" smtClean="0"/>
              <a:t>Battery Electric Vehicle/Electric Vehicle (BEV)</a:t>
            </a:r>
          </a:p>
          <a:p>
            <a:pPr lvl="1"/>
            <a:r>
              <a:rPr lang="en-US" dirty="0" smtClean="0"/>
              <a:t>No combustion engine</a:t>
            </a:r>
          </a:p>
          <a:p>
            <a:pPr lvl="1"/>
            <a:r>
              <a:rPr lang="en-US" dirty="0" smtClean="0"/>
              <a:t>Battery chargeable via regenerative braking and external electrical source</a:t>
            </a:r>
          </a:p>
        </p:txBody>
      </p:sp>
    </p:spTree>
    <p:extLst>
      <p:ext uri="{BB962C8B-B14F-4D97-AF65-F5344CB8AC3E}">
        <p14:creationId xmlns:p14="http://schemas.microsoft.com/office/powerpoint/2010/main" val="541249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Electric Vehicles – Hybrid Electric Vehicle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Toyota Prius</a:t>
            </a:r>
          </a:p>
          <a:p>
            <a:r>
              <a:rPr lang="en-US" dirty="0" smtClean="0"/>
              <a:t>Honda Insight</a:t>
            </a:r>
          </a:p>
          <a:p>
            <a:r>
              <a:rPr lang="en-US" dirty="0" smtClean="0"/>
              <a:t>Ford Fusion Hybrid</a:t>
            </a:r>
          </a:p>
          <a:p>
            <a:endParaRPr lang="en-US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52" y="3556239"/>
            <a:ext cx="3694176" cy="23873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598" y="1348755"/>
            <a:ext cx="3694176" cy="24612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5276086" y="3810000"/>
            <a:ext cx="2743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Ford Fusion Hybrid</a:t>
            </a:r>
            <a:r>
              <a:rPr lang="en-US" sz="1200" baseline="30000" dirty="0" smtClean="0">
                <a:latin typeface="Times New Roman" pitchFamily="18" charset="0"/>
                <a:cs typeface="Times New Roman" pitchFamily="18" charset="0"/>
              </a:rPr>
              <a:t>[ref11]</a:t>
            </a:r>
            <a:endParaRPr lang="en-US" sz="1200" baseline="30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53440" y="5971401"/>
            <a:ext cx="2743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Toyota Prius</a:t>
            </a:r>
            <a:r>
              <a:rPr lang="en-US" sz="1200" baseline="30000" dirty="0" smtClean="0">
                <a:latin typeface="Times New Roman" pitchFamily="18" charset="0"/>
                <a:cs typeface="Times New Roman" pitchFamily="18" charset="0"/>
              </a:rPr>
              <a:t>[ref10]</a:t>
            </a:r>
            <a:endParaRPr lang="en-US" sz="1200" baseline="30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314347" y="6324600"/>
            <a:ext cx="2743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Honda Insight</a:t>
            </a:r>
            <a:r>
              <a:rPr lang="en-US" sz="1200" baseline="30000" dirty="0" smtClean="0">
                <a:latin typeface="Times New Roman" pitchFamily="18" charset="0"/>
                <a:cs typeface="Times New Roman" pitchFamily="18" charset="0"/>
              </a:rPr>
              <a:t>[ref12]</a:t>
            </a:r>
            <a:endParaRPr lang="en-US" sz="1200" baseline="30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8859" y="4191000"/>
            <a:ext cx="3694176" cy="21426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34752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Electric Vehicles – Plug-in Hybrid Electric Vehicle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Chevrolet Volt</a:t>
            </a:r>
          </a:p>
          <a:p>
            <a:r>
              <a:rPr lang="en-US" dirty="0" smtClean="0"/>
              <a:t>Toyota Prius PHEV</a:t>
            </a:r>
          </a:p>
          <a:p>
            <a:r>
              <a:rPr lang="en-US" dirty="0" smtClean="0"/>
              <a:t>BYD F3DM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276086" y="3533001"/>
            <a:ext cx="2743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BYD F3DM</a:t>
            </a:r>
            <a:r>
              <a:rPr lang="en-US" sz="1200" baseline="30000" dirty="0" smtClean="0">
                <a:latin typeface="Times New Roman" pitchFamily="18" charset="0"/>
                <a:cs typeface="Times New Roman" pitchFamily="18" charset="0"/>
              </a:rPr>
              <a:t>[ref15]</a:t>
            </a:r>
            <a:endParaRPr lang="en-US" sz="1200" baseline="30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53440" y="5971401"/>
            <a:ext cx="2743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Chevrolet Volt</a:t>
            </a:r>
            <a:r>
              <a:rPr lang="en-US" sz="1200" baseline="30000" dirty="0" smtClean="0">
                <a:latin typeface="Times New Roman" pitchFamily="18" charset="0"/>
                <a:cs typeface="Times New Roman" pitchFamily="18" charset="0"/>
              </a:rPr>
              <a:t>[ref13]</a:t>
            </a:r>
            <a:endParaRPr lang="en-US" sz="1200" baseline="30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14347" y="6324600"/>
            <a:ext cx="2743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Toyota Prius PHEV</a:t>
            </a:r>
            <a:r>
              <a:rPr lang="en-US" sz="1200" baseline="30000" dirty="0" smtClean="0">
                <a:latin typeface="Times New Roman" pitchFamily="18" charset="0"/>
                <a:cs typeface="Times New Roman" pitchFamily="18" charset="0"/>
              </a:rPr>
              <a:t>[ref14]</a:t>
            </a:r>
            <a:endParaRPr lang="en-US" sz="1200" baseline="30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568" y="3546891"/>
            <a:ext cx="3685032" cy="24551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3886200"/>
            <a:ext cx="3685032" cy="24551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3431" y="1460169"/>
            <a:ext cx="3685032" cy="20728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6238653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Electric Vehicles – Battery Electric Vehicle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Nissan Leaf</a:t>
            </a:r>
          </a:p>
          <a:p>
            <a:r>
              <a:rPr lang="en-US" dirty="0" smtClean="0"/>
              <a:t>Mini Cooper Mini-E</a:t>
            </a:r>
          </a:p>
          <a:p>
            <a:r>
              <a:rPr lang="en-US" dirty="0" smtClean="0"/>
              <a:t>Tesla Roadster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276086" y="3685401"/>
            <a:ext cx="2743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Tesla Roadster</a:t>
            </a:r>
            <a:r>
              <a:rPr lang="en-US" sz="1200" baseline="30000" dirty="0" smtClean="0">
                <a:latin typeface="Times New Roman" pitchFamily="18" charset="0"/>
                <a:cs typeface="Times New Roman" pitchFamily="18" charset="0"/>
              </a:rPr>
              <a:t>[ref18]</a:t>
            </a:r>
            <a:endParaRPr lang="en-US" sz="1200" baseline="30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53440" y="5971401"/>
            <a:ext cx="2743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Nissan Leaf</a:t>
            </a:r>
            <a:r>
              <a:rPr lang="en-US" sz="1200" baseline="30000" dirty="0" smtClean="0">
                <a:latin typeface="Times New Roman" pitchFamily="18" charset="0"/>
                <a:cs typeface="Times New Roman" pitchFamily="18" charset="0"/>
              </a:rPr>
              <a:t>[ref16]</a:t>
            </a:r>
            <a:endParaRPr lang="en-US" sz="1200" baseline="30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14347" y="6504801"/>
            <a:ext cx="2743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Mini Cooper Mini-E</a:t>
            </a:r>
            <a:r>
              <a:rPr lang="en-US" sz="1200" baseline="30000" dirty="0" smtClean="0">
                <a:latin typeface="Times New Roman" pitchFamily="18" charset="0"/>
                <a:cs typeface="Times New Roman" pitchFamily="18" charset="0"/>
              </a:rPr>
              <a:t>[ref17]</a:t>
            </a:r>
            <a:endParaRPr lang="en-US" sz="1200" baseline="30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524" y="3505200"/>
            <a:ext cx="3685032" cy="24505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3431" y="4093441"/>
            <a:ext cx="3685032" cy="24597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5170" y="1269435"/>
            <a:ext cx="3685032" cy="24643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6923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Background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71600"/>
            <a:ext cx="9144000" cy="4038600"/>
          </a:xfrm>
        </p:spPr>
        <p:txBody>
          <a:bodyPr>
            <a:normAutofit/>
          </a:bodyPr>
          <a:lstStyle/>
          <a:p>
            <a:r>
              <a:rPr lang="en-US" dirty="0"/>
              <a:t>E</a:t>
            </a:r>
            <a:r>
              <a:rPr lang="en-US" dirty="0" smtClean="0"/>
              <a:t>lectric load continues to grow, and generation and transmission capabilities are becoming unable to meet these new demands.</a:t>
            </a:r>
          </a:p>
          <a:p>
            <a:endParaRPr lang="en-US" dirty="0" smtClean="0"/>
          </a:p>
          <a:p>
            <a:r>
              <a:rPr lang="en-US" dirty="0"/>
              <a:t>Environmental and economic concerns often </a:t>
            </a:r>
            <a:r>
              <a:rPr lang="en-US" dirty="0" smtClean="0"/>
              <a:t>make </a:t>
            </a:r>
            <a:r>
              <a:rPr lang="en-US" dirty="0"/>
              <a:t>generation and transmission creation difficult to </a:t>
            </a:r>
            <a:r>
              <a:rPr lang="en-US" dirty="0" smtClean="0"/>
              <a:t>accomplish.</a:t>
            </a:r>
          </a:p>
          <a:p>
            <a:endParaRPr lang="en-US" dirty="0" smtClean="0"/>
          </a:p>
          <a:p>
            <a:r>
              <a:rPr lang="en-US" dirty="0"/>
              <a:t>“Modern Grid” and “Smart Grid” applications look at incorporating new technologies and communication systems to more efficiently operate the system, as opposed to increasing </a:t>
            </a:r>
            <a:r>
              <a:rPr lang="en-US" dirty="0" smtClean="0"/>
              <a:t>capacity.</a:t>
            </a:r>
          </a:p>
        </p:txBody>
      </p:sp>
    </p:spTree>
    <p:extLst>
      <p:ext uri="{BB962C8B-B14F-4D97-AF65-F5344CB8AC3E}">
        <p14:creationId xmlns:p14="http://schemas.microsoft.com/office/powerpoint/2010/main" val="1593402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Electric Vehicles – Current Deployment</a:t>
            </a:r>
            <a:r>
              <a:rPr lang="en-US" baseline="30000" dirty="0" smtClean="0"/>
              <a:t>[ref19]</a:t>
            </a:r>
            <a:endParaRPr lang="en-US" baseline="30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Electric Vehicle Numbers</a:t>
            </a:r>
          </a:p>
          <a:p>
            <a:pPr lvl="1"/>
            <a:r>
              <a:rPr lang="en-US" dirty="0" smtClean="0"/>
              <a:t>27,000 – Estimated number on the road (2011)</a:t>
            </a:r>
          </a:p>
          <a:p>
            <a:pPr lvl="1"/>
            <a:r>
              <a:rPr lang="en-US" dirty="0" smtClean="0"/>
              <a:t>496,000 – Expected number by 2015</a:t>
            </a:r>
          </a:p>
          <a:p>
            <a:r>
              <a:rPr lang="en-US" dirty="0" smtClean="0"/>
              <a:t>Batteries</a:t>
            </a:r>
          </a:p>
          <a:p>
            <a:pPr lvl="1"/>
            <a:r>
              <a:rPr lang="en-US" dirty="0" smtClean="0"/>
              <a:t>Li-ion chemistry in most</a:t>
            </a:r>
          </a:p>
          <a:p>
            <a:pPr lvl="1"/>
            <a:r>
              <a:rPr lang="en-US" dirty="0" smtClean="0"/>
              <a:t>Capacities vary</a:t>
            </a:r>
          </a:p>
          <a:p>
            <a:pPr lvl="2"/>
            <a:r>
              <a:rPr lang="en-US" dirty="0" smtClean="0"/>
              <a:t>Toyota Prius PHEV 	– 4.4 kWh</a:t>
            </a:r>
          </a:p>
          <a:p>
            <a:pPr lvl="2"/>
            <a:r>
              <a:rPr lang="en-US" dirty="0" smtClean="0"/>
              <a:t>Nissan Leaf 		– 24 kWh</a:t>
            </a:r>
          </a:p>
          <a:p>
            <a:pPr lvl="2"/>
            <a:r>
              <a:rPr lang="en-US" dirty="0" smtClean="0"/>
              <a:t>Chevrolet Volt 		– 16 kWh</a:t>
            </a:r>
          </a:p>
          <a:p>
            <a:pPr lvl="2"/>
            <a:r>
              <a:rPr lang="en-US" dirty="0" smtClean="0"/>
              <a:t>Mini Cooper Mini-E 	– 35 kWh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33400" y="5334000"/>
            <a:ext cx="8153400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If 2015 numbers and Chevy Volt battery sizes are used, the grid ideally has access to almost 8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GWh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of storage!</a:t>
            </a:r>
          </a:p>
          <a:p>
            <a:pPr algn="ctr"/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Even a small fraction of this is a significant resource for the power grid.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9736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Electric Vehicles on the Distribution Grid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2920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Potential loading </a:t>
            </a:r>
            <a:r>
              <a:rPr lang="en-US" dirty="0" smtClean="0"/>
              <a:t>issues</a:t>
            </a:r>
            <a:endParaRPr lang="en-US" dirty="0"/>
          </a:p>
          <a:p>
            <a:pPr lvl="1"/>
            <a:r>
              <a:rPr lang="en-US" dirty="0"/>
              <a:t>Can be equivalent load to an extra hot water heater in the house</a:t>
            </a:r>
          </a:p>
          <a:p>
            <a:pPr lvl="2"/>
            <a:r>
              <a:rPr lang="en-US" dirty="0"/>
              <a:t>Level 1 Charging – 120 VAC @ 16 A = 1.92 kW</a:t>
            </a:r>
          </a:p>
          <a:p>
            <a:pPr lvl="2"/>
            <a:r>
              <a:rPr lang="en-US" dirty="0"/>
              <a:t>Level 2 Charging – 240 VAC @ 32 A = 7.68 kW</a:t>
            </a:r>
          </a:p>
          <a:p>
            <a:pPr marL="914400" lvl="2" indent="0">
              <a:buNone/>
            </a:pPr>
            <a:r>
              <a:rPr lang="en-US" dirty="0"/>
              <a:t>	</a:t>
            </a:r>
            <a:r>
              <a:rPr lang="en-US" dirty="0" smtClean="0"/>
              <a:t>                  240 </a:t>
            </a:r>
            <a:r>
              <a:rPr lang="en-US" dirty="0"/>
              <a:t>VAC @ 80 A = 19.2 kW</a:t>
            </a:r>
          </a:p>
          <a:p>
            <a:pPr lvl="1"/>
            <a:r>
              <a:rPr lang="en-US" dirty="0" smtClean="0"/>
              <a:t>Distribution system effects</a:t>
            </a:r>
          </a:p>
          <a:p>
            <a:pPr lvl="2"/>
            <a:r>
              <a:rPr lang="en-US" dirty="0" smtClean="0"/>
              <a:t>Coincidental </a:t>
            </a:r>
            <a:r>
              <a:rPr lang="en-US" dirty="0"/>
              <a:t>loading – commuters all plugging in when come </a:t>
            </a:r>
            <a:r>
              <a:rPr lang="en-US" dirty="0" smtClean="0"/>
              <a:t>home</a:t>
            </a:r>
          </a:p>
          <a:p>
            <a:pPr lvl="2"/>
            <a:r>
              <a:rPr lang="en-US" dirty="0" smtClean="0"/>
              <a:t>Potential to overload distribution transformers</a:t>
            </a:r>
          </a:p>
          <a:p>
            <a:pPr lvl="2"/>
            <a:r>
              <a:rPr lang="en-US" dirty="0" smtClean="0"/>
              <a:t>Possible peak generation issues</a:t>
            </a:r>
          </a:p>
          <a:p>
            <a:pPr lvl="1"/>
            <a:r>
              <a:rPr lang="en-US" dirty="0" smtClean="0"/>
              <a:t>Solutions</a:t>
            </a:r>
          </a:p>
          <a:p>
            <a:pPr lvl="2"/>
            <a:r>
              <a:rPr lang="en-US" dirty="0" smtClean="0"/>
              <a:t>Time-of-use rates for charging</a:t>
            </a:r>
          </a:p>
          <a:p>
            <a:pPr lvl="2"/>
            <a:r>
              <a:rPr lang="en-US" dirty="0" smtClean="0"/>
              <a:t>Deferred (timer-based) charging</a:t>
            </a:r>
          </a:p>
          <a:p>
            <a:pPr lvl="2"/>
            <a:r>
              <a:rPr lang="en-US" dirty="0" smtClean="0"/>
              <a:t>Regulation charging</a:t>
            </a:r>
            <a:endParaRPr lang="en-US" dirty="0"/>
          </a:p>
          <a:p>
            <a:r>
              <a:rPr lang="en-US" dirty="0"/>
              <a:t>Varying resources</a:t>
            </a:r>
          </a:p>
          <a:p>
            <a:pPr lvl="1"/>
            <a:r>
              <a:rPr lang="en-US" dirty="0"/>
              <a:t>Different size batteries</a:t>
            </a:r>
          </a:p>
          <a:p>
            <a:pPr lvl="1"/>
            <a:r>
              <a:rPr lang="en-US" dirty="0"/>
              <a:t>Different </a:t>
            </a:r>
            <a:r>
              <a:rPr lang="en-US" dirty="0" smtClean="0"/>
              <a:t>capabilities</a:t>
            </a:r>
          </a:p>
          <a:p>
            <a:pPr lvl="2"/>
            <a:r>
              <a:rPr lang="en-US" dirty="0" smtClean="0"/>
              <a:t>Adjustable charging rates</a:t>
            </a:r>
          </a:p>
          <a:p>
            <a:pPr lvl="2"/>
            <a:r>
              <a:rPr lang="en-US" dirty="0" smtClean="0"/>
              <a:t>Limited </a:t>
            </a:r>
            <a:r>
              <a:rPr lang="en-US" dirty="0"/>
              <a:t>by hardware or battery management </a:t>
            </a:r>
            <a:r>
              <a:rPr lang="en-US" dirty="0" smtClean="0"/>
              <a:t>systems</a:t>
            </a:r>
          </a:p>
          <a:p>
            <a:pPr lvl="2"/>
            <a:r>
              <a:rPr lang="en-US" dirty="0" smtClean="0"/>
              <a:t>Ability to charge, maybe ability to discharge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005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Usage Potential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Overview</a:t>
            </a:r>
          </a:p>
          <a:p>
            <a:endParaRPr lang="en-US" dirty="0"/>
          </a:p>
          <a:p>
            <a:r>
              <a:rPr lang="en-US" dirty="0" smtClean="0"/>
              <a:t>Off-peak Storage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Ancillary Services</a:t>
            </a:r>
          </a:p>
        </p:txBody>
      </p:sp>
    </p:spTree>
    <p:extLst>
      <p:ext uri="{BB962C8B-B14F-4D97-AF65-F5344CB8AC3E}">
        <p14:creationId xmlns:p14="http://schemas.microsoft.com/office/powerpoint/2010/main" val="638227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Usage Potential –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979634" cy="4525963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Electric vehicles as a grid resource</a:t>
            </a:r>
          </a:p>
          <a:p>
            <a:pPr lvl="1"/>
            <a:r>
              <a:rPr lang="en-US" dirty="0" smtClean="0"/>
              <a:t>Potential as load (V2GHalf or G2V)</a:t>
            </a:r>
          </a:p>
          <a:p>
            <a:pPr lvl="2"/>
            <a:r>
              <a:rPr lang="en-US" dirty="0" smtClean="0"/>
              <a:t>Charge rate can be varied to meet grid demands</a:t>
            </a:r>
          </a:p>
          <a:p>
            <a:pPr lvl="2"/>
            <a:r>
              <a:rPr lang="en-US" dirty="0" smtClean="0"/>
              <a:t>“Load resource” availability dictated by charge needed</a:t>
            </a:r>
          </a:p>
          <a:p>
            <a:pPr lvl="1"/>
            <a:r>
              <a:rPr lang="en-US" dirty="0" smtClean="0"/>
              <a:t>Potential as storage (V2GFull or V2G)</a:t>
            </a:r>
          </a:p>
          <a:p>
            <a:pPr lvl="2"/>
            <a:r>
              <a:rPr lang="en-US" dirty="0" smtClean="0"/>
              <a:t>Charge rate and discharge rate can be varied to meet grid demands</a:t>
            </a:r>
          </a:p>
          <a:p>
            <a:pPr lvl="2"/>
            <a:r>
              <a:rPr lang="en-US" dirty="0" smtClean="0"/>
              <a:t>Ability to discharge after 100% full – maintain longer “grid resource” availability</a:t>
            </a:r>
          </a:p>
          <a:p>
            <a:r>
              <a:rPr lang="en-US" dirty="0" smtClean="0"/>
              <a:t>Electric vehicles as a customer item</a:t>
            </a:r>
          </a:p>
          <a:p>
            <a:pPr lvl="1"/>
            <a:r>
              <a:rPr lang="en-US" dirty="0" smtClean="0"/>
              <a:t>Battery capacity</a:t>
            </a:r>
          </a:p>
          <a:p>
            <a:pPr lvl="2"/>
            <a:r>
              <a:rPr lang="en-US" dirty="0" smtClean="0"/>
              <a:t>Spontaneous trips</a:t>
            </a:r>
          </a:p>
          <a:p>
            <a:pPr lvl="2"/>
            <a:r>
              <a:rPr lang="en-US" dirty="0" smtClean="0"/>
              <a:t>“Charge by” requirements</a:t>
            </a:r>
          </a:p>
          <a:p>
            <a:pPr lvl="1"/>
            <a:r>
              <a:rPr lang="en-US" dirty="0" smtClean="0"/>
              <a:t>Compensation for use as grid resource</a:t>
            </a:r>
          </a:p>
          <a:p>
            <a:pPr lvl="1"/>
            <a:r>
              <a:rPr lang="en-US" dirty="0" smtClean="0"/>
              <a:t>Control location</a:t>
            </a:r>
          </a:p>
          <a:p>
            <a:pPr lvl="2"/>
            <a:r>
              <a:rPr lang="en-US" dirty="0" smtClean="0"/>
              <a:t>Localized</a:t>
            </a:r>
          </a:p>
          <a:p>
            <a:pPr lvl="2"/>
            <a:r>
              <a:rPr lang="en-US" dirty="0" smtClean="0"/>
              <a:t>Centralized</a:t>
            </a:r>
          </a:p>
          <a:p>
            <a:pPr lvl="1"/>
            <a:endParaRPr lang="en-US" dirty="0" smtClean="0"/>
          </a:p>
        </p:txBody>
      </p:sp>
      <p:pic>
        <p:nvPicPr>
          <p:cNvPr id="1026" name="Picture 2" descr="C:\Users\d3x593\Documents\Smart Charger Stuff\V2GHalf_Diagram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1697622"/>
            <a:ext cx="3563094" cy="1883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d3x593\Documents\Smart Charger Stuff\V2GFull_Diagram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834" y="3829601"/>
            <a:ext cx="3566160" cy="1885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347532" y="3276600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V2GHalf or G2V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351234" y="5655644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V2GFull or V2G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000759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Usage Potential – Off-peak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V2G required</a:t>
            </a:r>
          </a:p>
          <a:p>
            <a:r>
              <a:rPr lang="en-US" dirty="0" smtClean="0"/>
              <a:t>Direct Economics</a:t>
            </a:r>
          </a:p>
          <a:p>
            <a:pPr lvl="1"/>
            <a:r>
              <a:rPr lang="en-US" dirty="0" smtClean="0"/>
              <a:t>Charge electric vehicle during cheaper night rates</a:t>
            </a:r>
          </a:p>
          <a:p>
            <a:pPr lvl="1"/>
            <a:r>
              <a:rPr lang="en-US" dirty="0" smtClean="0"/>
              <a:t>Sell back into grid when prices higher</a:t>
            </a:r>
          </a:p>
          <a:p>
            <a:pPr lvl="1"/>
            <a:r>
              <a:rPr lang="en-US" dirty="0" smtClean="0"/>
              <a:t>Feed load from electric vehicle battery</a:t>
            </a:r>
            <a:endParaRPr lang="en-US" dirty="0"/>
          </a:p>
          <a:p>
            <a:r>
              <a:rPr lang="en-US" dirty="0" smtClean="0"/>
              <a:t>Distributed Renewable Generation</a:t>
            </a:r>
          </a:p>
          <a:p>
            <a:pPr lvl="1"/>
            <a:r>
              <a:rPr lang="en-US" dirty="0" smtClean="0"/>
              <a:t>Charge during generation peak</a:t>
            </a:r>
          </a:p>
          <a:p>
            <a:pPr lvl="2"/>
            <a:r>
              <a:rPr lang="en-US" dirty="0" smtClean="0"/>
              <a:t>Solar peak – daytime charging</a:t>
            </a:r>
          </a:p>
          <a:p>
            <a:pPr lvl="2"/>
            <a:r>
              <a:rPr lang="en-US" dirty="0" smtClean="0"/>
              <a:t>Wind peak – often nighttime charging</a:t>
            </a:r>
          </a:p>
          <a:p>
            <a:pPr lvl="1"/>
            <a:r>
              <a:rPr lang="en-US" dirty="0" smtClean="0"/>
              <a:t>Utilize during periods of low generation</a:t>
            </a:r>
          </a:p>
          <a:p>
            <a:r>
              <a:rPr lang="en-US" dirty="0" smtClean="0"/>
              <a:t>Grid Stability</a:t>
            </a:r>
          </a:p>
          <a:p>
            <a:pPr lvl="1"/>
            <a:r>
              <a:rPr lang="en-US" dirty="0" smtClean="0"/>
              <a:t>Charge during excess generation</a:t>
            </a:r>
          </a:p>
          <a:p>
            <a:pPr lvl="1"/>
            <a:r>
              <a:rPr lang="en-US" dirty="0" smtClean="0"/>
              <a:t>Provide back into grid during generation shortfalls</a:t>
            </a:r>
          </a:p>
        </p:txBody>
      </p:sp>
    </p:spTree>
    <p:extLst>
      <p:ext uri="{BB962C8B-B14F-4D97-AF65-F5344CB8AC3E}">
        <p14:creationId xmlns:p14="http://schemas.microsoft.com/office/powerpoint/2010/main" val="2580307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Usage Potential – Ancillary Services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38054"/>
            <a:ext cx="4827234" cy="2593777"/>
          </a:xfrm>
        </p:spPr>
        <p:txBody>
          <a:bodyPr>
            <a:noAutofit/>
          </a:bodyPr>
          <a:lstStyle/>
          <a:p>
            <a:r>
              <a:rPr lang="en-US" sz="1800" dirty="0" smtClean="0"/>
              <a:t>Type of service</a:t>
            </a:r>
          </a:p>
          <a:p>
            <a:pPr lvl="1"/>
            <a:r>
              <a:rPr lang="en-US" sz="1600" dirty="0" smtClean="0"/>
              <a:t>Regulation – Fast response time – on the order of 4 seconds</a:t>
            </a:r>
          </a:p>
          <a:p>
            <a:pPr lvl="1"/>
            <a:r>
              <a:rPr lang="en-US" sz="1600" dirty="0" smtClean="0"/>
              <a:t>Load following – Slow response time – on the order of 1 to 5 minutes</a:t>
            </a:r>
          </a:p>
          <a:p>
            <a:r>
              <a:rPr lang="en-US" sz="1800" dirty="0" smtClean="0"/>
              <a:t>External control or frequency-based</a:t>
            </a:r>
          </a:p>
          <a:p>
            <a:r>
              <a:rPr lang="en-US" sz="1800" dirty="0"/>
              <a:t>V2G</a:t>
            </a:r>
          </a:p>
          <a:p>
            <a:pPr lvl="1"/>
            <a:r>
              <a:rPr lang="en-US" sz="1600" dirty="0"/>
              <a:t>Provide both “incremental” and “decremental” power to the grid</a:t>
            </a:r>
          </a:p>
          <a:p>
            <a:pPr lvl="1"/>
            <a:r>
              <a:rPr lang="en-US" sz="1600" dirty="0"/>
              <a:t>Incremental – charge for over-frequency/over-generation</a:t>
            </a:r>
          </a:p>
          <a:p>
            <a:endParaRPr lang="en-US" sz="1800" dirty="0" smtClean="0"/>
          </a:p>
        </p:txBody>
      </p:sp>
      <p:pic>
        <p:nvPicPr>
          <p:cNvPr id="4" name="Content Placeholder 7" descr="V2G_Full_Work_Imbalance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0" r="5925"/>
          <a:stretch>
            <a:fillRect/>
          </a:stretch>
        </p:blipFill>
        <p:spPr>
          <a:xfrm>
            <a:off x="5284434" y="1874185"/>
            <a:ext cx="3811857" cy="2325686"/>
          </a:xfrm>
          <a:prstGeom prst="rect">
            <a:avLst/>
          </a:prstGeom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5534109" y="1637942"/>
            <a:ext cx="360989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Regulation Services – Balancing</a:t>
            </a:r>
            <a:r>
              <a:rPr lang="en-US" baseline="30000" dirty="0" smtClean="0">
                <a:latin typeface="Times New Roman" pitchFamily="18" charset="0"/>
                <a:cs typeface="Times New Roman" pitchFamily="18" charset="0"/>
              </a:rPr>
              <a:t>[ref20]</a:t>
            </a:r>
            <a:endParaRPr lang="en-US" baseline="30000" dirty="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6391192" y="3437871"/>
            <a:ext cx="38100" cy="76200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7"/>
          <p:cNvSpPr txBox="1">
            <a:spLocks noChangeArrowheads="1"/>
          </p:cNvSpPr>
          <p:nvPr/>
        </p:nvSpPr>
        <p:spPr bwMode="auto">
          <a:xfrm>
            <a:off x="5641223" y="4134784"/>
            <a:ext cx="345506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 sz="1400" dirty="0">
                <a:latin typeface="Times New Roman" pitchFamily="18" charset="0"/>
                <a:cs typeface="Times New Roman" pitchFamily="18" charset="0"/>
              </a:rPr>
              <a:t>Charging follows balancing requirements</a:t>
            </a: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457200" y="4662254"/>
            <a:ext cx="8382000" cy="19321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18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1600" dirty="0" smtClean="0"/>
              <a:t>Decremental </a:t>
            </a:r>
            <a:r>
              <a:rPr lang="en-US" sz="1600" dirty="0"/>
              <a:t>– discharge for under-frequency/under-generation</a:t>
            </a:r>
          </a:p>
          <a:p>
            <a:pPr lvl="1"/>
            <a:r>
              <a:rPr lang="en-US" sz="1600" dirty="0"/>
              <a:t>Ability to maintain availability by discharging after 100% </a:t>
            </a:r>
            <a:r>
              <a:rPr lang="en-US" sz="1600" dirty="0" smtClean="0"/>
              <a:t>state-of-charge</a:t>
            </a:r>
            <a:endParaRPr lang="en-US" sz="1800" dirty="0" smtClean="0"/>
          </a:p>
          <a:p>
            <a:r>
              <a:rPr lang="en-US" sz="1800" dirty="0" smtClean="0"/>
              <a:t>G2V or V2GHalf</a:t>
            </a:r>
          </a:p>
          <a:p>
            <a:pPr lvl="1"/>
            <a:r>
              <a:rPr lang="en-US" sz="1600" dirty="0" smtClean="0"/>
              <a:t>Provide mainly “incremental” power, but supply “apparent decremental”</a:t>
            </a:r>
          </a:p>
          <a:p>
            <a:pPr lvl="1"/>
            <a:r>
              <a:rPr lang="en-US" sz="1600" dirty="0" smtClean="0"/>
              <a:t>Incremental – charge for over-frequency/over-generation</a:t>
            </a:r>
          </a:p>
          <a:p>
            <a:pPr lvl="1"/>
            <a:r>
              <a:rPr lang="en-US" sz="1600" dirty="0" smtClean="0"/>
              <a:t>Apparent decremental – slow/stop charge rate for under-frequency/under-generation</a:t>
            </a:r>
          </a:p>
          <a:p>
            <a:pPr lvl="1"/>
            <a:r>
              <a:rPr lang="en-US" sz="1600" dirty="0" smtClean="0"/>
              <a:t>Resource unavailable once 100% state-of-charge reached</a:t>
            </a:r>
          </a:p>
        </p:txBody>
      </p:sp>
      <p:sp>
        <p:nvSpPr>
          <p:cNvPr id="12" name="Rectangle 11"/>
          <p:cNvSpPr/>
          <p:nvPr/>
        </p:nvSpPr>
        <p:spPr>
          <a:xfrm>
            <a:off x="5284434" y="1637942"/>
            <a:ext cx="3811857" cy="28578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465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Storage Considerations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Availability Constraints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Customer Requirements</a:t>
            </a:r>
          </a:p>
          <a:p>
            <a:endParaRPr lang="en-US" dirty="0"/>
          </a:p>
          <a:p>
            <a:r>
              <a:rPr lang="en-US" dirty="0" smtClean="0"/>
              <a:t>Life Cycle</a:t>
            </a:r>
          </a:p>
          <a:p>
            <a:endParaRPr lang="en-US" dirty="0"/>
          </a:p>
          <a:p>
            <a:r>
              <a:rPr lang="en-US" dirty="0" smtClean="0"/>
              <a:t>Battery “Second life” Usage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4751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Storage Considerations – Availability Constraints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Electric vehicles need storage for transportation – not always plugged into the charging station</a:t>
            </a:r>
            <a:endParaRPr lang="en-US" dirty="0"/>
          </a:p>
          <a:p>
            <a:r>
              <a:rPr lang="en-US" dirty="0" smtClean="0"/>
              <a:t>Customer may have unexpected trips that cause “available” resource to become spontaneously “unavailable”</a:t>
            </a:r>
          </a:p>
          <a:p>
            <a:r>
              <a:rPr lang="en-US" dirty="0" smtClean="0"/>
              <a:t>Local distribution constraints (congestion) may dictate the “availability” of an electric vehicle as storage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042330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Considerations </a:t>
            </a:r>
            <a:r>
              <a:rPr lang="en-US" dirty="0" smtClean="0"/>
              <a:t>– Customer Requirements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Electric vehicle is a vehicle as a first use – customer may want certain levels of charge by certain times</a:t>
            </a:r>
          </a:p>
          <a:p>
            <a:pPr lvl="1"/>
            <a:r>
              <a:rPr lang="en-US" dirty="0" smtClean="0"/>
              <a:t>Dictates charging/discharging rates</a:t>
            </a:r>
          </a:p>
          <a:p>
            <a:pPr lvl="1"/>
            <a:r>
              <a:rPr lang="en-US" dirty="0" smtClean="0"/>
              <a:t>Determines resource availability</a:t>
            </a:r>
          </a:p>
          <a:p>
            <a:r>
              <a:rPr lang="en-US" dirty="0" smtClean="0"/>
              <a:t>Customer may override “storage-mode” charging</a:t>
            </a:r>
          </a:p>
          <a:p>
            <a:pPr lvl="1"/>
            <a:r>
              <a:rPr lang="en-US" dirty="0" smtClean="0"/>
              <a:t>Pure charging of battery – no grid services</a:t>
            </a:r>
          </a:p>
          <a:p>
            <a:pPr lvl="1"/>
            <a:r>
              <a:rPr lang="en-US" dirty="0" smtClean="0"/>
              <a:t>If expected as part of aggregation, will alter estimates</a:t>
            </a:r>
          </a:p>
          <a:p>
            <a:r>
              <a:rPr lang="en-US" dirty="0" smtClean="0"/>
              <a:t>Customer may only connect when charging – no idle connections</a:t>
            </a:r>
          </a:p>
          <a:p>
            <a:pPr lvl="1"/>
            <a:r>
              <a:rPr lang="en-US" dirty="0" smtClean="0"/>
              <a:t>Limits availability of electric vehicle as resource</a:t>
            </a:r>
          </a:p>
          <a:p>
            <a:pPr lvl="1"/>
            <a:r>
              <a:rPr lang="en-US" dirty="0" smtClean="0"/>
              <a:t>Limits flexibility on charging scenarios due to time constraints</a:t>
            </a:r>
          </a:p>
        </p:txBody>
      </p:sp>
    </p:spTree>
    <p:extLst>
      <p:ext uri="{BB962C8B-B14F-4D97-AF65-F5344CB8AC3E}">
        <p14:creationId xmlns:p14="http://schemas.microsoft.com/office/powerpoint/2010/main" val="456412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Considerations </a:t>
            </a:r>
            <a:r>
              <a:rPr lang="en-US" dirty="0" smtClean="0"/>
              <a:t>– Life Cycle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Potential life cycle influences</a:t>
            </a:r>
          </a:p>
          <a:p>
            <a:pPr lvl="1"/>
            <a:r>
              <a:rPr lang="en-US" dirty="0" smtClean="0"/>
              <a:t>Extra charge/discharge cycles associated with grid use may shorten the life of the battery</a:t>
            </a:r>
          </a:p>
          <a:p>
            <a:pPr lvl="1"/>
            <a:r>
              <a:rPr lang="en-US" dirty="0" smtClean="0"/>
              <a:t>Shallow discharge/charge cycles of regulation services may limit battery life</a:t>
            </a:r>
          </a:p>
          <a:p>
            <a:pPr lvl="1"/>
            <a:r>
              <a:rPr lang="en-US" dirty="0" smtClean="0"/>
              <a:t>Excess cycling causing thermal considerations (overheating)</a:t>
            </a:r>
          </a:p>
          <a:p>
            <a:r>
              <a:rPr lang="en-US" dirty="0" smtClean="0"/>
              <a:t>Overall effects</a:t>
            </a:r>
          </a:p>
          <a:p>
            <a:pPr lvl="1"/>
            <a:r>
              <a:rPr lang="en-US" dirty="0" smtClean="0"/>
              <a:t>Limit battery life as a “traction” battery</a:t>
            </a:r>
          </a:p>
          <a:p>
            <a:pPr lvl="1"/>
            <a:r>
              <a:rPr lang="en-US" dirty="0" smtClean="0"/>
              <a:t>Voiding of battery/automotive warranty</a:t>
            </a:r>
          </a:p>
          <a:p>
            <a:pPr lvl="1"/>
            <a:r>
              <a:rPr lang="en-US" dirty="0" smtClean="0"/>
              <a:t>Extra cycles on charging/discharging equipment</a:t>
            </a:r>
          </a:p>
        </p:txBody>
      </p:sp>
    </p:spTree>
    <p:extLst>
      <p:ext uri="{BB962C8B-B14F-4D97-AF65-F5344CB8AC3E}">
        <p14:creationId xmlns:p14="http://schemas.microsoft.com/office/powerpoint/2010/main" val="962229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Background (continued)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600200"/>
            <a:ext cx="9144000" cy="4525963"/>
          </a:xfrm>
        </p:spPr>
        <p:txBody>
          <a:bodyPr/>
          <a:lstStyle/>
          <a:p>
            <a:r>
              <a:rPr lang="en-US" dirty="0"/>
              <a:t>Energy storage technology can help enhance system reliability, aid power transfer, and maintain power quality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 smtClean="0"/>
              <a:t>Ideally, Energy Storage Technology </a:t>
            </a:r>
            <a:r>
              <a:rPr lang="en-US" dirty="0" smtClean="0"/>
              <a:t>could:</a:t>
            </a:r>
            <a:r>
              <a:rPr lang="en-US" baseline="30000" dirty="0" smtClean="0"/>
              <a:t>2</a:t>
            </a:r>
            <a:endParaRPr lang="en-US" baseline="30000" dirty="0"/>
          </a:p>
          <a:p>
            <a:pPr lvl="1"/>
            <a:r>
              <a:rPr lang="en-US" dirty="0" smtClean="0"/>
              <a:t>Be means </a:t>
            </a:r>
            <a:r>
              <a:rPr lang="en-US" dirty="0"/>
              <a:t>to rapidly damp oscillations</a:t>
            </a:r>
          </a:p>
          <a:p>
            <a:pPr lvl="1"/>
            <a:r>
              <a:rPr lang="en-US" dirty="0"/>
              <a:t>Respond to sudden load changes</a:t>
            </a:r>
          </a:p>
          <a:p>
            <a:pPr lvl="1"/>
            <a:r>
              <a:rPr lang="en-US" dirty="0"/>
              <a:t>Supply load during transmission or distribution </a:t>
            </a:r>
            <a:r>
              <a:rPr lang="en-US" dirty="0" smtClean="0"/>
              <a:t>interruptions</a:t>
            </a:r>
          </a:p>
          <a:p>
            <a:pPr lvl="1"/>
            <a:r>
              <a:rPr lang="en-US" dirty="0" smtClean="0"/>
              <a:t>Supply load outside of ideal generation hours</a:t>
            </a:r>
            <a:endParaRPr lang="en-US" dirty="0"/>
          </a:p>
          <a:p>
            <a:pPr lvl="1"/>
            <a:r>
              <a:rPr lang="en-US" dirty="0"/>
              <a:t>Correct load voltage profiles with rapid reactive power control</a:t>
            </a:r>
          </a:p>
          <a:p>
            <a:pPr lvl="1"/>
            <a:r>
              <a:rPr lang="en-US" dirty="0"/>
              <a:t>Allow generators to balance load at their normal speed</a:t>
            </a:r>
          </a:p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384925"/>
            <a:ext cx="6781800" cy="473075"/>
          </a:xfrm>
        </p:spPr>
        <p:txBody>
          <a:bodyPr/>
          <a:lstStyle/>
          <a:p>
            <a:pPr algn="l"/>
            <a:r>
              <a:rPr lang="en-US" dirty="0" smtClean="0"/>
              <a:t>2. </a:t>
            </a:r>
            <a:r>
              <a:rPr lang="en-US" dirty="0" err="1" smtClean="0"/>
              <a:t>Ribeiro</a:t>
            </a:r>
            <a:r>
              <a:rPr lang="en-US" dirty="0" smtClean="0"/>
              <a:t>, P.F.; Johnson, B.K.; Crow, M.L.; </a:t>
            </a:r>
            <a:r>
              <a:rPr lang="en-US" dirty="0" err="1" smtClean="0"/>
              <a:t>Arsoy</a:t>
            </a:r>
            <a:r>
              <a:rPr lang="en-US" dirty="0" smtClean="0"/>
              <a:t>, A.; Liu, Y.; , "Energy storage systems for advanced power applications," Proceedings of the IEEE , vol.89, no.12, pp.1744-1756, Dec 2001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2458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Considerations </a:t>
            </a:r>
            <a:r>
              <a:rPr lang="en-US" dirty="0" smtClean="0"/>
              <a:t>– “Second Life” Usage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Batteries “unfit” for transportation usage still have significant capacity</a:t>
            </a:r>
          </a:p>
          <a:p>
            <a:r>
              <a:rPr lang="en-US" dirty="0" smtClean="0"/>
              <a:t>Useful for community energy storage projects</a:t>
            </a:r>
          </a:p>
          <a:p>
            <a:pPr lvl="1"/>
            <a:r>
              <a:rPr lang="en-US" dirty="0" smtClean="0"/>
              <a:t>Smaller (backyard or pad placement)</a:t>
            </a:r>
          </a:p>
          <a:p>
            <a:pPr lvl="1"/>
            <a:r>
              <a:rPr lang="en-US" dirty="0" smtClean="0"/>
              <a:t>“Safe” – built for automotive use, so various containment/safety mechanisms in place</a:t>
            </a:r>
          </a:p>
          <a:p>
            <a:r>
              <a:rPr lang="en-US" dirty="0" smtClean="0"/>
              <a:t>Reduces environmental impact of batteries by extending their useful life</a:t>
            </a:r>
          </a:p>
          <a:p>
            <a:r>
              <a:rPr lang="en-US" dirty="0" smtClean="0"/>
              <a:t>Incentives to customers</a:t>
            </a:r>
          </a:p>
          <a:p>
            <a:pPr lvl="1"/>
            <a:r>
              <a:rPr lang="en-US" dirty="0" smtClean="0"/>
              <a:t>Deals with utility/automotive manufacturers to recoup costs</a:t>
            </a:r>
          </a:p>
          <a:p>
            <a:pPr lvl="1"/>
            <a:r>
              <a:rPr lang="en-US" dirty="0" smtClean="0"/>
              <a:t>On-site energy storage</a:t>
            </a:r>
          </a:p>
        </p:txBody>
      </p:sp>
    </p:spTree>
    <p:extLst>
      <p:ext uri="{BB962C8B-B14F-4D97-AF65-F5344CB8AC3E}">
        <p14:creationId xmlns:p14="http://schemas.microsoft.com/office/powerpoint/2010/main" val="1815957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Implementation Issues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Availability/Customer Requirements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Hardware Location</a:t>
            </a:r>
          </a:p>
          <a:p>
            <a:endParaRPr lang="en-US" dirty="0"/>
          </a:p>
          <a:p>
            <a:r>
              <a:rPr lang="en-US" dirty="0" smtClean="0"/>
              <a:t>Novelty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110664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Issues </a:t>
            </a:r>
            <a:r>
              <a:rPr lang="en-US" dirty="0" smtClean="0"/>
              <a:t>– Availability/Customer Requirements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2920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Availability dictated by when car is plugged in and has free charge capacity</a:t>
            </a:r>
          </a:p>
          <a:p>
            <a:pPr lvl="1"/>
            <a:r>
              <a:rPr lang="en-US" dirty="0" smtClean="0"/>
              <a:t>Range anxiety may force “charge now” option always</a:t>
            </a:r>
          </a:p>
          <a:p>
            <a:pPr lvl="1"/>
            <a:r>
              <a:rPr lang="en-US" dirty="0" smtClean="0"/>
              <a:t>Vehicle may not be connected when not charging – limits potential for emergency grid usage</a:t>
            </a:r>
          </a:p>
          <a:p>
            <a:pPr lvl="1"/>
            <a:r>
              <a:rPr lang="en-US" dirty="0" smtClean="0"/>
              <a:t>Shorter commutes and constant charging may naturally limit electric vehicle as a resource</a:t>
            </a:r>
          </a:p>
          <a:p>
            <a:r>
              <a:rPr lang="en-US" dirty="0" smtClean="0"/>
              <a:t>Customer travel expectations</a:t>
            </a:r>
          </a:p>
          <a:p>
            <a:pPr lvl="1"/>
            <a:r>
              <a:rPr lang="en-US" dirty="0" smtClean="0"/>
              <a:t>Certain battery capacity by certain time (“charge by”) – drives overall charge/discharge cycle</a:t>
            </a:r>
          </a:p>
          <a:p>
            <a:pPr lvl="1"/>
            <a:r>
              <a:rPr lang="en-US" dirty="0" smtClean="0"/>
              <a:t>Spontaneous trips – capacity to take these trips expected</a:t>
            </a:r>
          </a:p>
          <a:p>
            <a:r>
              <a:rPr lang="en-US" dirty="0" smtClean="0"/>
              <a:t>Customer ownership</a:t>
            </a:r>
          </a:p>
          <a:p>
            <a:pPr lvl="1"/>
            <a:r>
              <a:rPr lang="en-US" dirty="0" smtClean="0"/>
              <a:t>Incentives for usage of their vehicle</a:t>
            </a:r>
          </a:p>
          <a:p>
            <a:pPr lvl="1"/>
            <a:r>
              <a:rPr lang="en-US" dirty="0" smtClean="0"/>
              <a:t>Relinquishment of control over charging (if centrally aggregated)</a:t>
            </a:r>
          </a:p>
          <a:p>
            <a:pPr lvl="1"/>
            <a:r>
              <a:rPr lang="en-US" dirty="0" smtClean="0"/>
              <a:t>Additional wear and tear on battery and components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832952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Issues </a:t>
            </a:r>
            <a:r>
              <a:rPr lang="en-US" dirty="0" smtClean="0"/>
              <a:t>– Hardware Location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29200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Storage usage control</a:t>
            </a:r>
          </a:p>
          <a:p>
            <a:pPr lvl="1"/>
            <a:r>
              <a:rPr lang="en-US" dirty="0" smtClean="0"/>
              <a:t>Centrally located</a:t>
            </a:r>
          </a:p>
          <a:p>
            <a:pPr lvl="2"/>
            <a:r>
              <a:rPr lang="en-US" dirty="0" smtClean="0"/>
              <a:t>Communications channel to aggregator</a:t>
            </a:r>
          </a:p>
          <a:p>
            <a:pPr lvl="2"/>
            <a:r>
              <a:rPr lang="en-US" dirty="0" smtClean="0"/>
              <a:t>Additional hardware to handle communications</a:t>
            </a:r>
          </a:p>
          <a:p>
            <a:pPr lvl="1"/>
            <a:r>
              <a:rPr lang="en-US" dirty="0" smtClean="0"/>
              <a:t>Decentralized</a:t>
            </a:r>
          </a:p>
          <a:p>
            <a:pPr lvl="2"/>
            <a:r>
              <a:rPr lang="en-US" dirty="0" smtClean="0"/>
              <a:t>Cheaper, local hardware</a:t>
            </a:r>
          </a:p>
          <a:p>
            <a:pPr lvl="2"/>
            <a:r>
              <a:rPr lang="en-US" dirty="0" smtClean="0"/>
              <a:t>Not as coordinated</a:t>
            </a:r>
          </a:p>
          <a:p>
            <a:r>
              <a:rPr lang="en-US" dirty="0" smtClean="0"/>
              <a:t>Local hardware location</a:t>
            </a:r>
          </a:p>
          <a:p>
            <a:pPr lvl="1"/>
            <a:r>
              <a:rPr lang="en-US" dirty="0" smtClean="0"/>
              <a:t>Electric Vehicle Supply Equipment</a:t>
            </a:r>
          </a:p>
          <a:p>
            <a:pPr lvl="2"/>
            <a:r>
              <a:rPr lang="en-US" dirty="0" smtClean="0"/>
              <a:t>Not located on car</a:t>
            </a:r>
          </a:p>
          <a:p>
            <a:pPr lvl="2"/>
            <a:r>
              <a:rPr lang="en-US" dirty="0" smtClean="0"/>
              <a:t>Higher infrastructure costs</a:t>
            </a:r>
          </a:p>
          <a:p>
            <a:pPr lvl="2"/>
            <a:r>
              <a:rPr lang="en-US" dirty="0" smtClean="0"/>
              <a:t>Location tied, not vehicle tied</a:t>
            </a:r>
          </a:p>
          <a:p>
            <a:pPr lvl="1"/>
            <a:r>
              <a:rPr lang="en-US" dirty="0" smtClean="0"/>
              <a:t>Electric Vehicle</a:t>
            </a:r>
          </a:p>
          <a:p>
            <a:pPr lvl="2"/>
            <a:r>
              <a:rPr lang="en-US" dirty="0" smtClean="0"/>
              <a:t>Located on car</a:t>
            </a:r>
          </a:p>
          <a:p>
            <a:pPr lvl="2"/>
            <a:r>
              <a:rPr lang="en-US" dirty="0" smtClean="0"/>
              <a:t>Higher vehicle costs</a:t>
            </a:r>
          </a:p>
          <a:p>
            <a:pPr lvl="2"/>
            <a:r>
              <a:rPr lang="en-US" dirty="0" smtClean="0"/>
              <a:t>Follows vehicle – if appropriate service is available</a:t>
            </a:r>
          </a:p>
          <a:p>
            <a:pPr lvl="1"/>
            <a:r>
              <a:rPr lang="en-US" dirty="0" smtClean="0"/>
              <a:t>Split</a:t>
            </a:r>
          </a:p>
          <a:p>
            <a:pPr lvl="2"/>
            <a:r>
              <a:rPr lang="en-US" dirty="0" smtClean="0"/>
              <a:t>Higher costs on both sides</a:t>
            </a:r>
          </a:p>
          <a:p>
            <a:pPr lvl="2"/>
            <a:r>
              <a:rPr lang="en-US" dirty="0" smtClean="0"/>
              <a:t>Communications over charging cable or some other medium</a:t>
            </a:r>
          </a:p>
        </p:txBody>
      </p:sp>
    </p:spTree>
    <p:extLst>
      <p:ext uri="{BB962C8B-B14F-4D97-AF65-F5344CB8AC3E}">
        <p14:creationId xmlns:p14="http://schemas.microsoft.com/office/powerpoint/2010/main" val="188363530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Issues </a:t>
            </a:r>
            <a:r>
              <a:rPr lang="en-US" dirty="0" smtClean="0"/>
              <a:t>– Novelty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530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Electric vehicles relatively new to modern market</a:t>
            </a:r>
          </a:p>
          <a:p>
            <a:pPr lvl="1"/>
            <a:r>
              <a:rPr lang="en-US" dirty="0" smtClean="0"/>
              <a:t>Range anxiety issues most prevalent fear – manufacturers want to avoid anything that may augment this fear</a:t>
            </a:r>
          </a:p>
          <a:p>
            <a:pPr lvl="2"/>
            <a:r>
              <a:rPr lang="en-US" dirty="0" smtClean="0"/>
              <a:t>Vehicle fails to meet 100% state-of-charge due to excess grid needs</a:t>
            </a:r>
          </a:p>
          <a:p>
            <a:pPr lvl="2"/>
            <a:r>
              <a:rPr lang="en-US" dirty="0" smtClean="0"/>
              <a:t>Long discharge cycle occurs right before “spontaneous” trip</a:t>
            </a:r>
          </a:p>
          <a:p>
            <a:pPr lvl="2"/>
            <a:r>
              <a:rPr lang="en-US" dirty="0" smtClean="0"/>
              <a:t>Limit impacts on battery that may shorten range/life</a:t>
            </a:r>
          </a:p>
          <a:p>
            <a:pPr lvl="1"/>
            <a:r>
              <a:rPr lang="en-US" dirty="0" smtClean="0"/>
              <a:t>Create overall positive experience towards electric vehicles</a:t>
            </a:r>
          </a:p>
          <a:p>
            <a:pPr lvl="2"/>
            <a:r>
              <a:rPr lang="en-US" dirty="0" smtClean="0"/>
              <a:t>Interview process to determine “understanding candidates” – Leaf and Mini-E</a:t>
            </a:r>
          </a:p>
          <a:p>
            <a:pPr lvl="2"/>
            <a:r>
              <a:rPr lang="en-US" dirty="0" smtClean="0"/>
              <a:t>Limit factors to alter this experience – use as storage device introduces unknowns</a:t>
            </a:r>
          </a:p>
          <a:p>
            <a:r>
              <a:rPr lang="en-US" dirty="0" smtClean="0"/>
              <a:t>Electric vehicles typically more expensive that gasoline counterparts</a:t>
            </a:r>
          </a:p>
          <a:p>
            <a:pPr lvl="1"/>
            <a:r>
              <a:rPr lang="en-US" dirty="0" smtClean="0"/>
              <a:t>Additional “storage-capable” hardware increases price</a:t>
            </a:r>
          </a:p>
          <a:p>
            <a:pPr lvl="1"/>
            <a:r>
              <a:rPr lang="en-US" dirty="0" smtClean="0"/>
              <a:t>Utility incentives may offset, but not always available</a:t>
            </a:r>
          </a:p>
        </p:txBody>
      </p:sp>
    </p:spTree>
    <p:extLst>
      <p:ext uri="{BB962C8B-B14F-4D97-AF65-F5344CB8AC3E}">
        <p14:creationId xmlns:p14="http://schemas.microsoft.com/office/powerpoint/2010/main" val="349531760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295400"/>
            <a:ext cx="9144000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[1] </a:t>
            </a:r>
            <a:r>
              <a:rPr lang="en-US" dirty="0" err="1"/>
              <a:t>Boyes</a:t>
            </a:r>
            <a:r>
              <a:rPr lang="en-US" dirty="0"/>
              <a:t>, J.D.; Clark, N.H.; , "Technologies for energy storage. Flywheels and super conducting magnetic energy storage," </a:t>
            </a:r>
            <a:r>
              <a:rPr lang="en-US" i="1" dirty="0"/>
              <a:t>Power Engineering Society Summer Meeting, 2000. IEEE</a:t>
            </a:r>
            <a:r>
              <a:rPr lang="en-US" dirty="0"/>
              <a:t> , vol.3, no., pp.1548-1550 vol. 3, 2000</a:t>
            </a:r>
            <a:br>
              <a:rPr lang="en-US" dirty="0"/>
            </a:br>
            <a:r>
              <a:rPr lang="en-US" dirty="0" err="1"/>
              <a:t>doi</a:t>
            </a:r>
            <a:r>
              <a:rPr lang="en-US" dirty="0"/>
              <a:t>: 10.1109/PESS.2000.868760</a:t>
            </a:r>
            <a:br>
              <a:rPr lang="en-US" dirty="0"/>
            </a:br>
            <a:r>
              <a:rPr lang="en-US" dirty="0"/>
              <a:t>URL: </a:t>
            </a:r>
            <a:r>
              <a:rPr lang="en-US" dirty="0">
                <a:hlinkClick r:id="rId2"/>
              </a:rPr>
              <a:t>http://ieeexplore.ieee.org/stamp/stamp.jsp?tp=&amp;</a:t>
            </a:r>
            <a:r>
              <a:rPr lang="en-US" dirty="0" smtClean="0">
                <a:hlinkClick r:id="rId2"/>
              </a:rPr>
              <a:t>arnumber=868760&amp;isnumber=18790</a:t>
            </a:r>
            <a:endParaRPr lang="en-US" dirty="0" smtClean="0"/>
          </a:p>
          <a:p>
            <a:r>
              <a:rPr lang="en-US" dirty="0" smtClean="0"/>
              <a:t>[</a:t>
            </a:r>
            <a:r>
              <a:rPr lang="en-US" dirty="0"/>
              <a:t>2] </a:t>
            </a:r>
            <a:r>
              <a:rPr lang="en-US" dirty="0" err="1"/>
              <a:t>Ribeiro</a:t>
            </a:r>
            <a:r>
              <a:rPr lang="en-US" dirty="0"/>
              <a:t>, P.F.; Johnson, B.K.; Crow, M.L.; </a:t>
            </a:r>
            <a:r>
              <a:rPr lang="en-US" dirty="0" err="1"/>
              <a:t>Arsoy</a:t>
            </a:r>
            <a:r>
              <a:rPr lang="en-US" dirty="0"/>
              <a:t>, A.; Liu, Y.; , "Energy storage systems for advanced power applications," </a:t>
            </a:r>
            <a:r>
              <a:rPr lang="en-US" i="1" dirty="0"/>
              <a:t>Proceedings of the IEEE</a:t>
            </a:r>
            <a:r>
              <a:rPr lang="en-US" dirty="0"/>
              <a:t> , vol.89, no.12, pp.1744-1756, Dec 2001</a:t>
            </a:r>
            <a:br>
              <a:rPr lang="en-US" dirty="0"/>
            </a:br>
            <a:r>
              <a:rPr lang="en-US" dirty="0" err="1"/>
              <a:t>doi</a:t>
            </a:r>
            <a:r>
              <a:rPr lang="en-US" dirty="0"/>
              <a:t>: 10.1109/5.975900</a:t>
            </a:r>
            <a:br>
              <a:rPr lang="en-US" dirty="0"/>
            </a:br>
            <a:r>
              <a:rPr lang="en-US" dirty="0"/>
              <a:t>URL: </a:t>
            </a:r>
            <a:r>
              <a:rPr lang="en-US" dirty="0">
                <a:hlinkClick r:id="rId3"/>
              </a:rPr>
              <a:t>http://ieeexplore.ieee.org/stamp/stamp.jsp?tp=&amp;</a:t>
            </a:r>
            <a:r>
              <a:rPr lang="en-US" dirty="0" smtClean="0">
                <a:hlinkClick r:id="rId3"/>
              </a:rPr>
              <a:t>arnumber=975900&amp;isnumber=21066</a:t>
            </a:r>
            <a:endParaRPr lang="en-US" dirty="0" smtClean="0"/>
          </a:p>
          <a:p>
            <a:r>
              <a:rPr lang="en-US" dirty="0" smtClean="0"/>
              <a:t>[3] Jason’s Slides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7785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0"/>
            <a:ext cx="9144000" cy="6126163"/>
          </a:xfrm>
        </p:spPr>
        <p:txBody>
          <a:bodyPr>
            <a:normAutofit/>
          </a:bodyPr>
          <a:lstStyle/>
          <a:p>
            <a:r>
              <a:rPr lang="en-US" sz="1800" dirty="0"/>
              <a:t>[4] </a:t>
            </a:r>
            <a:r>
              <a:rPr lang="en-US" sz="1800" dirty="0">
                <a:hlinkClick r:id="rId2"/>
              </a:rPr>
              <a:t>http://hydro.org/tech-and-policy/technology/pumped-storage</a:t>
            </a:r>
            <a:r>
              <a:rPr lang="en-US" sz="1800" dirty="0" smtClean="0">
                <a:hlinkClick r:id="rId2"/>
              </a:rPr>
              <a:t>/</a:t>
            </a:r>
            <a:endParaRPr lang="en-US" sz="1800" dirty="0" smtClean="0"/>
          </a:p>
          <a:p>
            <a:r>
              <a:rPr lang="en-US" sz="1800" dirty="0"/>
              <a:t>[5] Taylor, J.; </a:t>
            </a:r>
            <a:r>
              <a:rPr lang="en-US" sz="1800" dirty="0" err="1"/>
              <a:t>Halnes</a:t>
            </a:r>
            <a:r>
              <a:rPr lang="en-US" sz="1800" dirty="0"/>
              <a:t>, A.; , "Analysis Of compressed air energy storage," </a:t>
            </a:r>
            <a:r>
              <a:rPr lang="en-US" sz="1800" i="1" dirty="0"/>
              <a:t>PCIC Europe 2010 Conference Record</a:t>
            </a:r>
            <a:r>
              <a:rPr lang="en-US" sz="1800" dirty="0"/>
              <a:t> , vol., no., pp.1-5, 15-17 June 2010</a:t>
            </a:r>
            <a:br>
              <a:rPr lang="en-US" sz="1800" dirty="0"/>
            </a:br>
            <a:r>
              <a:rPr lang="en-US" sz="1800" dirty="0"/>
              <a:t>URL: </a:t>
            </a:r>
            <a:r>
              <a:rPr lang="en-US" sz="1800" dirty="0">
                <a:hlinkClick r:id="rId3"/>
              </a:rPr>
              <a:t>http://ieeexplore.ieee.org/stamp/stamp.jsp?tp=&amp;</a:t>
            </a:r>
            <a:r>
              <a:rPr lang="en-US" sz="1800" dirty="0" smtClean="0">
                <a:hlinkClick r:id="rId3"/>
              </a:rPr>
              <a:t>arnumber=5525746&amp;isnumber=5525727</a:t>
            </a:r>
            <a:endParaRPr lang="en-US" sz="1800" dirty="0" smtClean="0"/>
          </a:p>
          <a:p>
            <a:r>
              <a:rPr lang="en-US" sz="1800" dirty="0"/>
              <a:t>[6] Dunn, R. I.; </a:t>
            </a:r>
            <a:r>
              <a:rPr lang="en-US" sz="1800" dirty="0" err="1"/>
              <a:t>Hearps</a:t>
            </a:r>
            <a:r>
              <a:rPr lang="en-US" sz="1800" dirty="0"/>
              <a:t>, P. J.; Wright, M. N.; , "Molten-Salt Power Towers: Newly Commercial Concentrating Solar Storage," </a:t>
            </a:r>
            <a:r>
              <a:rPr lang="en-US" sz="1800" i="1" dirty="0"/>
              <a:t>Proceedings of the IEEE</a:t>
            </a:r>
            <a:r>
              <a:rPr lang="en-US" sz="1800" dirty="0"/>
              <a:t> , </a:t>
            </a:r>
            <a:r>
              <a:rPr lang="en-US" sz="1800" dirty="0" err="1"/>
              <a:t>vol.PP</a:t>
            </a:r>
            <a:r>
              <a:rPr lang="en-US" sz="1800" dirty="0"/>
              <a:t>, no.99, pp.1-12, 0</a:t>
            </a:r>
            <a:br>
              <a:rPr lang="en-US" sz="1800" dirty="0"/>
            </a:br>
            <a:r>
              <a:rPr lang="en-US" sz="1800" dirty="0" err="1"/>
              <a:t>doi</a:t>
            </a:r>
            <a:r>
              <a:rPr lang="en-US" sz="1800" dirty="0"/>
              <a:t>: 10.1109/JPROC.2011.2163739</a:t>
            </a:r>
            <a:br>
              <a:rPr lang="en-US" sz="1800" dirty="0"/>
            </a:br>
            <a:r>
              <a:rPr lang="en-US" sz="1800" dirty="0"/>
              <a:t>URL: </a:t>
            </a:r>
            <a:r>
              <a:rPr lang="en-US" sz="1800" dirty="0">
                <a:hlinkClick r:id="rId4"/>
              </a:rPr>
              <a:t>http://ieeexplore.ieee.org/stamp/stamp.jsp?tp=&amp;</a:t>
            </a:r>
            <a:r>
              <a:rPr lang="en-US" sz="1800" dirty="0" smtClean="0">
                <a:hlinkClick r:id="rId4"/>
              </a:rPr>
              <a:t>arnumber=6035949&amp;isnumber=4357935</a:t>
            </a:r>
            <a:endParaRPr lang="en-US" sz="1800" dirty="0" smtClean="0"/>
          </a:p>
          <a:p>
            <a:r>
              <a:rPr lang="en-US" sz="1800" dirty="0"/>
              <a:t>[7] http://www.ultracapacitors.org/index.php?option=com_content&amp;Itemid=57&amp;id=37&amp;task=view</a:t>
            </a:r>
            <a:br>
              <a:rPr lang="en-US" sz="1800" dirty="0"/>
            </a:br>
            <a:r>
              <a:rPr lang="en-US" sz="1800" dirty="0"/>
              <a:t/>
            </a:r>
            <a:br>
              <a:rPr lang="en-US" sz="1800" dirty="0"/>
            </a:br>
            <a:r>
              <a:rPr lang="en-US" sz="1800" dirty="0"/>
              <a:t/>
            </a:r>
            <a:br>
              <a:rPr lang="en-US" sz="1800" dirty="0"/>
            </a:br>
            <a:r>
              <a:rPr lang="en-US" sz="1800" dirty="0"/>
              <a:t/>
            </a:r>
            <a:br>
              <a:rPr lang="en-US" sz="1800" dirty="0"/>
            </a:b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618167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32500" lnSpcReduction="20000"/>
          </a:bodyPr>
          <a:lstStyle/>
          <a:p>
            <a:r>
              <a:rPr lang="en-US" dirty="0"/>
              <a:t>[4] </a:t>
            </a:r>
            <a:r>
              <a:rPr lang="en-US" dirty="0">
                <a:hlinkClick r:id="rId2"/>
              </a:rPr>
              <a:t>http://hydro.org/tech-and-policy/technology/pumped-storage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r>
              <a:rPr lang="en-US" dirty="0"/>
              <a:t>[5] Taylor, J.; </a:t>
            </a:r>
            <a:r>
              <a:rPr lang="en-US" dirty="0" err="1"/>
              <a:t>Halnes</a:t>
            </a:r>
            <a:r>
              <a:rPr lang="en-US" dirty="0"/>
              <a:t>, A.; , "Analysis Of compressed air energy storage," </a:t>
            </a:r>
            <a:r>
              <a:rPr lang="en-US" i="1" dirty="0"/>
              <a:t>PCIC Europe 2010 Conference Record</a:t>
            </a:r>
            <a:r>
              <a:rPr lang="en-US" dirty="0"/>
              <a:t> , vol., no., pp.1-5, 15-17 June 2010</a:t>
            </a:r>
            <a:br>
              <a:rPr lang="en-US" dirty="0"/>
            </a:br>
            <a:r>
              <a:rPr lang="en-US" dirty="0"/>
              <a:t>URL: </a:t>
            </a:r>
            <a:r>
              <a:rPr lang="en-US" dirty="0">
                <a:hlinkClick r:id="rId3"/>
              </a:rPr>
              <a:t>http://ieeexplore.ieee.org/stamp/stamp.jsp?tp=&amp;</a:t>
            </a:r>
            <a:r>
              <a:rPr lang="en-US" dirty="0" smtClean="0">
                <a:hlinkClick r:id="rId3"/>
              </a:rPr>
              <a:t>arnumber=5525746&amp;isnumber=5525727</a:t>
            </a:r>
            <a:endParaRPr lang="en-US" dirty="0" smtClean="0"/>
          </a:p>
          <a:p>
            <a:r>
              <a:rPr lang="en-US" dirty="0"/>
              <a:t>[6] Dunn, R. I.; </a:t>
            </a:r>
            <a:r>
              <a:rPr lang="en-US" dirty="0" err="1"/>
              <a:t>Hearps</a:t>
            </a:r>
            <a:r>
              <a:rPr lang="en-US" dirty="0"/>
              <a:t>, P. J.; Wright, M. N.; , "Molten-Salt Power Towers: Newly Commercial Concentrating Solar Storage," </a:t>
            </a:r>
            <a:r>
              <a:rPr lang="en-US" i="1" dirty="0"/>
              <a:t>Proceedings of the IEEE</a:t>
            </a:r>
            <a:r>
              <a:rPr lang="en-US" dirty="0"/>
              <a:t> , </a:t>
            </a:r>
            <a:r>
              <a:rPr lang="en-US" dirty="0" err="1"/>
              <a:t>vol.PP</a:t>
            </a:r>
            <a:r>
              <a:rPr lang="en-US" dirty="0"/>
              <a:t>, no.99, pp.1-12, 0</a:t>
            </a:r>
            <a:br>
              <a:rPr lang="en-US" dirty="0"/>
            </a:br>
            <a:r>
              <a:rPr lang="en-US" dirty="0" err="1"/>
              <a:t>doi</a:t>
            </a:r>
            <a:r>
              <a:rPr lang="en-US" dirty="0"/>
              <a:t>: 10.1109/JPROC.2011.2163739</a:t>
            </a:r>
            <a:br>
              <a:rPr lang="en-US" dirty="0"/>
            </a:br>
            <a:r>
              <a:rPr lang="en-US" dirty="0"/>
              <a:t>URL: </a:t>
            </a:r>
            <a:r>
              <a:rPr lang="en-US" dirty="0">
                <a:hlinkClick r:id="rId4"/>
              </a:rPr>
              <a:t>http://ieeexplore.ieee.org/stamp/stamp.jsp?tp=&amp;</a:t>
            </a:r>
            <a:r>
              <a:rPr lang="en-US" dirty="0" smtClean="0">
                <a:hlinkClick r:id="rId4"/>
              </a:rPr>
              <a:t>arnumber=6035949&amp;isnumber=4357935</a:t>
            </a:r>
            <a:endParaRPr lang="en-US" dirty="0" smtClean="0"/>
          </a:p>
          <a:p>
            <a:r>
              <a:rPr lang="en-US" dirty="0" smtClean="0"/>
              <a:t>REF1, </a:t>
            </a:r>
            <a:r>
              <a:rPr lang="en-US" dirty="0" err="1" smtClean="0"/>
              <a:t>Asterion</a:t>
            </a:r>
            <a:r>
              <a:rPr lang="en-US" dirty="0" smtClean="0"/>
              <a:t>, “Detroit Electric 1916”, </a:t>
            </a:r>
            <a:r>
              <a:rPr lang="en-US" i="1" dirty="0" smtClean="0"/>
              <a:t>Wikipedia</a:t>
            </a:r>
            <a:r>
              <a:rPr lang="en-US" dirty="0"/>
              <a:t>, </a:t>
            </a:r>
            <a:r>
              <a:rPr lang="en-US" dirty="0" smtClean="0"/>
              <a:t>Dec. 2006, URL</a:t>
            </a:r>
            <a:r>
              <a:rPr lang="en-US" dirty="0"/>
              <a:t>: </a:t>
            </a:r>
            <a:r>
              <a:rPr lang="en-US" dirty="0">
                <a:hlinkClick r:id="rId5"/>
              </a:rPr>
              <a:t>http://</a:t>
            </a:r>
            <a:r>
              <a:rPr lang="en-US" dirty="0" smtClean="0">
                <a:hlinkClick r:id="rId5"/>
              </a:rPr>
              <a:t>en.wikipedia.org/wiki/File:Detroit_Electric_1916.jpg</a:t>
            </a:r>
            <a:endParaRPr lang="en-US" dirty="0" smtClean="0"/>
          </a:p>
          <a:p>
            <a:r>
              <a:rPr lang="en-US" dirty="0" smtClean="0"/>
              <a:t>REF2</a:t>
            </a:r>
            <a:r>
              <a:rPr lang="en-US" dirty="0"/>
              <a:t>, Wikipedia contributors, "History of the electric vehicle," </a:t>
            </a:r>
            <a:r>
              <a:rPr lang="en-US" i="1" dirty="0" smtClean="0"/>
              <a:t>Wikipedia</a:t>
            </a:r>
            <a:r>
              <a:rPr lang="en-US" dirty="0" smtClean="0"/>
              <a:t>, </a:t>
            </a:r>
            <a:r>
              <a:rPr lang="en-US" dirty="0"/>
              <a:t>//en.wikipedia.org/w/</a:t>
            </a:r>
            <a:r>
              <a:rPr lang="en-US" dirty="0" err="1"/>
              <a:t>index.php?title</a:t>
            </a:r>
            <a:r>
              <a:rPr lang="en-US" dirty="0"/>
              <a:t>=</a:t>
            </a:r>
            <a:r>
              <a:rPr lang="en-US" dirty="0" err="1"/>
              <a:t>History_of_the_electric_vehicle&amp;oldid</a:t>
            </a:r>
            <a:r>
              <a:rPr lang="en-US" dirty="0"/>
              <a:t>=454559473 (accessed October </a:t>
            </a:r>
            <a:r>
              <a:rPr lang="en-US" dirty="0" smtClean="0"/>
              <a:t>12, </a:t>
            </a:r>
            <a:r>
              <a:rPr lang="en-US" dirty="0"/>
              <a:t>2011</a:t>
            </a:r>
            <a:r>
              <a:rPr lang="en-US" dirty="0" smtClean="0"/>
              <a:t>)</a:t>
            </a:r>
          </a:p>
          <a:p>
            <a:r>
              <a:rPr lang="en-US" dirty="0" smtClean="0"/>
              <a:t>REF3, Department of Energy – Energy Efficiency &amp; Renewable Energy, “History of </a:t>
            </a:r>
            <a:r>
              <a:rPr lang="en-US" dirty="0"/>
              <a:t>Electric Vehicles,” URL: </a:t>
            </a:r>
            <a:r>
              <a:rPr lang="en-US" dirty="0">
                <a:hlinkClick r:id="rId6"/>
              </a:rPr>
              <a:t>http://</a:t>
            </a:r>
            <a:r>
              <a:rPr lang="en-US" dirty="0" smtClean="0">
                <a:hlinkClick r:id="rId6"/>
              </a:rPr>
              <a:t>www1.eere.energy.gov/vehiclesandfuels/avta/light_duty/fsev/fsev_history.html</a:t>
            </a:r>
            <a:r>
              <a:rPr lang="en-US" dirty="0" smtClean="0"/>
              <a:t>, (accessed October 12, 2011)</a:t>
            </a:r>
          </a:p>
          <a:p>
            <a:r>
              <a:rPr lang="en-US" dirty="0" smtClean="0"/>
              <a:t>REF4, D0li0, “</a:t>
            </a:r>
            <a:r>
              <a:rPr lang="en-US" dirty="0" err="1" smtClean="0"/>
              <a:t>Citicar</a:t>
            </a:r>
            <a:r>
              <a:rPr lang="en-US" dirty="0" smtClean="0"/>
              <a:t>”, </a:t>
            </a:r>
            <a:r>
              <a:rPr lang="en-US" i="1" dirty="0" smtClean="0"/>
              <a:t>Wikipedia, </a:t>
            </a:r>
            <a:r>
              <a:rPr lang="en-US" dirty="0"/>
              <a:t>URL: http://en.wikipedia.org/wiki/File:Citicar.jpg</a:t>
            </a:r>
            <a:endParaRPr lang="en-US" dirty="0" smtClean="0"/>
          </a:p>
          <a:p>
            <a:r>
              <a:rPr lang="en-US" dirty="0" smtClean="0"/>
              <a:t>REF5, Mike </a:t>
            </a:r>
            <a:r>
              <a:rPr lang="en-US" dirty="0" err="1" smtClean="0"/>
              <a:t>Chancey</a:t>
            </a:r>
            <a:r>
              <a:rPr lang="en-US" dirty="0" smtClean="0"/>
              <a:t>, “Harry van </a:t>
            </a:r>
            <a:r>
              <a:rPr lang="en-US" dirty="0" err="1" smtClean="0"/>
              <a:t>Soolen’s</a:t>
            </a:r>
            <a:r>
              <a:rPr lang="en-US" dirty="0" smtClean="0"/>
              <a:t> 1974 </a:t>
            </a:r>
            <a:r>
              <a:rPr lang="en-US" dirty="0" err="1" smtClean="0"/>
              <a:t>Zagato</a:t>
            </a:r>
            <a:r>
              <a:rPr lang="en-US" dirty="0" smtClean="0"/>
              <a:t> </a:t>
            </a:r>
            <a:r>
              <a:rPr lang="en-US" dirty="0" err="1" smtClean="0"/>
              <a:t>Elcar</a:t>
            </a:r>
            <a:r>
              <a:rPr lang="en-US" dirty="0" smtClean="0"/>
              <a:t>”, Sept. </a:t>
            </a:r>
            <a:r>
              <a:rPr lang="en-US" dirty="0"/>
              <a:t>25, 2010, URL: http://evalbum.com/1832</a:t>
            </a:r>
            <a:endParaRPr lang="en-US" dirty="0" smtClean="0"/>
          </a:p>
          <a:p>
            <a:r>
              <a:rPr lang="en-US" dirty="0" smtClean="0"/>
              <a:t>REF6, NASA – Eric M. Jones, “Apollo 15 Map and </a:t>
            </a:r>
            <a:r>
              <a:rPr lang="en-US" dirty="0"/>
              <a:t>Image Library”, Aug 29, 2011, URL: </a:t>
            </a:r>
            <a:r>
              <a:rPr lang="en-US" dirty="0">
                <a:hlinkClick r:id="rId7"/>
              </a:rPr>
              <a:t>http://</a:t>
            </a:r>
            <a:r>
              <a:rPr lang="en-US" dirty="0" smtClean="0">
                <a:hlinkClick r:id="rId7"/>
              </a:rPr>
              <a:t>www.hq.nasa.gov/office/pao/History/alsj/a15/images15.html</a:t>
            </a:r>
            <a:endParaRPr lang="en-US" dirty="0" smtClean="0"/>
          </a:p>
          <a:p>
            <a:r>
              <a:rPr lang="en-US" dirty="0" smtClean="0"/>
              <a:t>REF7, George Manning, </a:t>
            </a:r>
            <a:r>
              <a:rPr lang="en-US" dirty="0"/>
              <a:t>“Toyota RAV4 EV”, March 2001, URL: </a:t>
            </a:r>
            <a:r>
              <a:rPr lang="en-US" dirty="0">
                <a:hlinkClick r:id="rId8"/>
              </a:rPr>
              <a:t>http://</a:t>
            </a:r>
            <a:r>
              <a:rPr lang="en-US" dirty="0" smtClean="0">
                <a:hlinkClick r:id="rId8"/>
              </a:rPr>
              <a:t>en.wikipedia.org/wiki/File:Toyota_RAV_4_EV.jpg</a:t>
            </a:r>
            <a:endParaRPr lang="en-US" dirty="0" smtClean="0"/>
          </a:p>
          <a:p>
            <a:r>
              <a:rPr lang="en-US" dirty="0" smtClean="0"/>
              <a:t>REF8, </a:t>
            </a:r>
            <a:r>
              <a:rPr lang="en-US" dirty="0" err="1" smtClean="0"/>
              <a:t>Evplus</a:t>
            </a:r>
            <a:r>
              <a:rPr lang="en-US" dirty="0" smtClean="0"/>
              <a:t>, “1997-1999 Honda </a:t>
            </a:r>
            <a:r>
              <a:rPr lang="en-US" dirty="0"/>
              <a:t>EV Plus”, Aug 2007, URL: </a:t>
            </a:r>
            <a:r>
              <a:rPr lang="en-US" dirty="0">
                <a:hlinkClick r:id="rId9"/>
              </a:rPr>
              <a:t>http://</a:t>
            </a:r>
            <a:r>
              <a:rPr lang="en-US" dirty="0" smtClean="0">
                <a:hlinkClick r:id="rId9"/>
              </a:rPr>
              <a:t>en.wikipedia.org/wiki/File:1997-1999_Honda_EV_Plus_02.jpg</a:t>
            </a:r>
            <a:endParaRPr lang="en-US" dirty="0" smtClean="0"/>
          </a:p>
          <a:p>
            <a:r>
              <a:rPr lang="en-US" dirty="0" smtClean="0"/>
              <a:t>REF9, Claus </a:t>
            </a:r>
            <a:r>
              <a:rPr lang="en-US" dirty="0" err="1" smtClean="0"/>
              <a:t>Ableiter</a:t>
            </a:r>
            <a:r>
              <a:rPr lang="en-US" dirty="0" smtClean="0"/>
              <a:t>, “General Motors EV1</a:t>
            </a:r>
            <a:r>
              <a:rPr lang="en-US" dirty="0"/>
              <a:t>”, Oct 2008, URL: </a:t>
            </a:r>
            <a:r>
              <a:rPr lang="en-US" dirty="0">
                <a:hlinkClick r:id="rId10"/>
              </a:rPr>
              <a:t>http://</a:t>
            </a:r>
            <a:r>
              <a:rPr lang="en-US" dirty="0" smtClean="0">
                <a:hlinkClick r:id="rId10"/>
              </a:rPr>
              <a:t>en.wikipedia.org/wiki/File:General_Motors_EV1_im_Museum_Autovision.jpg</a:t>
            </a:r>
            <a:endParaRPr lang="en-US" dirty="0" smtClean="0"/>
          </a:p>
          <a:p>
            <a:r>
              <a:rPr lang="en-US" dirty="0" smtClean="0"/>
              <a:t>REF10, IFCAR, “2004-2008 Toyota Prius”, Jun </a:t>
            </a:r>
            <a:r>
              <a:rPr lang="en-US" dirty="0"/>
              <a:t>2008, URL: </a:t>
            </a:r>
            <a:r>
              <a:rPr lang="en-US" dirty="0">
                <a:hlinkClick r:id="rId11"/>
              </a:rPr>
              <a:t>http://</a:t>
            </a:r>
            <a:r>
              <a:rPr lang="en-US" dirty="0" smtClean="0">
                <a:hlinkClick r:id="rId11"/>
              </a:rPr>
              <a:t>en.wikipedia.org/wiki/File:2nd_Toyota_Prius.jpg</a:t>
            </a:r>
            <a:r>
              <a:rPr lang="en-US" dirty="0" smtClean="0"/>
              <a:t> </a:t>
            </a:r>
            <a:endParaRPr lang="en-US" dirty="0"/>
          </a:p>
          <a:p>
            <a:r>
              <a:rPr lang="en-US" dirty="0" smtClean="0"/>
              <a:t>REF11, Mario Roberto Duran Ortiz, “2010 Ford Fusion Hybrid promotional vehicle”, Jan 2010, </a:t>
            </a:r>
            <a:r>
              <a:rPr lang="en-US" dirty="0"/>
              <a:t>URL: </a:t>
            </a:r>
            <a:r>
              <a:rPr lang="en-US" dirty="0">
                <a:hlinkClick r:id="rId12"/>
              </a:rPr>
              <a:t>http://</a:t>
            </a:r>
            <a:r>
              <a:rPr lang="en-US" dirty="0" smtClean="0">
                <a:hlinkClick r:id="rId12"/>
              </a:rPr>
              <a:t>en.wikipedia.org/wiki/File:2010_Ford_Fusion_Hybrid_WAS_2010_8962.JPG</a:t>
            </a:r>
            <a:r>
              <a:rPr lang="en-US" dirty="0" smtClean="0"/>
              <a:t> </a:t>
            </a:r>
            <a:endParaRPr lang="en-US" dirty="0"/>
          </a:p>
          <a:p>
            <a:r>
              <a:rPr lang="en-US" dirty="0" smtClean="0"/>
              <a:t>REF12,</a:t>
            </a:r>
            <a:r>
              <a:rPr lang="ja-JP" altLang="en-US" dirty="0"/>
              <a:t> 本人撮影</a:t>
            </a:r>
            <a:r>
              <a:rPr lang="en-US" dirty="0" smtClean="0"/>
              <a:t>, “Honda Insight Back”, Jul 2007, </a:t>
            </a:r>
            <a:r>
              <a:rPr lang="en-US" dirty="0"/>
              <a:t>URL: </a:t>
            </a:r>
            <a:r>
              <a:rPr lang="en-US" dirty="0">
                <a:hlinkClick r:id="rId13"/>
              </a:rPr>
              <a:t>http://</a:t>
            </a:r>
            <a:r>
              <a:rPr lang="en-US" dirty="0" smtClean="0">
                <a:hlinkClick r:id="rId13"/>
              </a:rPr>
              <a:t>en.wikipedia.org/wiki/File:Honda_Insight_Back.JPG</a:t>
            </a:r>
            <a:r>
              <a:rPr lang="en-US" dirty="0" smtClean="0"/>
              <a:t> </a:t>
            </a:r>
            <a:endParaRPr lang="en-US" dirty="0"/>
          </a:p>
          <a:p>
            <a:r>
              <a:rPr lang="en-US" dirty="0" smtClean="0"/>
              <a:t>REF13, Mario Roberto Duran Ortiz, “2011 Chevrolet Volt”, Jan 2010, </a:t>
            </a:r>
            <a:r>
              <a:rPr lang="en-US" dirty="0"/>
              <a:t>URL: </a:t>
            </a:r>
            <a:r>
              <a:rPr lang="en-US" dirty="0">
                <a:hlinkClick r:id="rId14"/>
              </a:rPr>
              <a:t>http://</a:t>
            </a:r>
            <a:r>
              <a:rPr lang="en-US" dirty="0" smtClean="0">
                <a:hlinkClick r:id="rId14"/>
              </a:rPr>
              <a:t>en.wikipedia.org/wiki/File:Chevrolet_Volt_WAS_2010_8852.JPG</a:t>
            </a:r>
            <a:r>
              <a:rPr lang="en-US" dirty="0" smtClean="0"/>
              <a:t> </a:t>
            </a:r>
            <a:endParaRPr lang="en-US" dirty="0"/>
          </a:p>
          <a:p>
            <a:r>
              <a:rPr lang="en-US" dirty="0" smtClean="0"/>
              <a:t>REF14, Mario Roberto Duran Ortiz, “Toyota Prius Plug-In Hybrid demonstration vehicle”, Jul 2011, </a:t>
            </a:r>
            <a:r>
              <a:rPr lang="en-US" dirty="0"/>
              <a:t>URL: </a:t>
            </a:r>
            <a:r>
              <a:rPr lang="en-US" dirty="0">
                <a:hlinkClick r:id="rId15"/>
              </a:rPr>
              <a:t>http://</a:t>
            </a:r>
            <a:r>
              <a:rPr lang="en-US" dirty="0" smtClean="0">
                <a:hlinkClick r:id="rId15"/>
              </a:rPr>
              <a:t>en.wikipedia.org/wiki/File:BOS_07_2011_Prius_PHEV_ZipCar_2830.jpg</a:t>
            </a:r>
            <a:r>
              <a:rPr lang="en-US" dirty="0" smtClean="0"/>
              <a:t> </a:t>
            </a:r>
            <a:endParaRPr lang="en-US" dirty="0"/>
          </a:p>
          <a:p>
            <a:r>
              <a:rPr lang="en-US" dirty="0" smtClean="0"/>
              <a:t>REF15, </a:t>
            </a:r>
            <a:r>
              <a:rPr lang="en-US" dirty="0" err="1" smtClean="0"/>
              <a:t>Anthonares</a:t>
            </a:r>
            <a:r>
              <a:rPr lang="en-US" dirty="0" smtClean="0"/>
              <a:t>, “BYD F3DM plug-in hybrid”, URL</a:t>
            </a:r>
            <a:r>
              <a:rPr lang="en-US" dirty="0"/>
              <a:t>: </a:t>
            </a:r>
            <a:r>
              <a:rPr lang="en-US" dirty="0">
                <a:hlinkClick r:id="rId16"/>
              </a:rPr>
              <a:t>http://</a:t>
            </a:r>
            <a:r>
              <a:rPr lang="en-US" dirty="0" smtClean="0">
                <a:hlinkClick r:id="rId16"/>
              </a:rPr>
              <a:t>en.wikipedia.org/wiki/File:Byd_f3_dm.jpg</a:t>
            </a:r>
            <a:r>
              <a:rPr lang="en-US" dirty="0" smtClean="0"/>
              <a:t> </a:t>
            </a:r>
            <a:endParaRPr lang="en-US" dirty="0"/>
          </a:p>
          <a:p>
            <a:r>
              <a:rPr lang="en-US" dirty="0" smtClean="0"/>
              <a:t>REF16, Richard Kelly, “Nissan Leaf ‘Glacier Pearl’ White”, </a:t>
            </a:r>
            <a:r>
              <a:rPr lang="en-US" dirty="0"/>
              <a:t>Oct </a:t>
            </a:r>
            <a:r>
              <a:rPr lang="en-US" dirty="0" smtClean="0"/>
              <a:t>2010, </a:t>
            </a:r>
            <a:r>
              <a:rPr lang="en-US" dirty="0"/>
              <a:t>URL: </a:t>
            </a:r>
            <a:r>
              <a:rPr lang="en-US" dirty="0">
                <a:hlinkClick r:id="rId17"/>
              </a:rPr>
              <a:t>http://</a:t>
            </a:r>
            <a:r>
              <a:rPr lang="en-US" dirty="0" smtClean="0">
                <a:hlinkClick r:id="rId17"/>
              </a:rPr>
              <a:t>en.wikipedia.org/wiki/File:Nissan_LEAF_Glacier_Pearl_White.jpg</a:t>
            </a:r>
            <a:r>
              <a:rPr lang="en-US" dirty="0" smtClean="0"/>
              <a:t> </a:t>
            </a:r>
            <a:endParaRPr lang="en-US" dirty="0"/>
          </a:p>
          <a:p>
            <a:r>
              <a:rPr lang="en-US" dirty="0" smtClean="0"/>
              <a:t>REF17, Bill </a:t>
            </a:r>
            <a:r>
              <a:rPr lang="en-US" dirty="0" err="1" smtClean="0"/>
              <a:t>Bicholls</a:t>
            </a:r>
            <a:r>
              <a:rPr lang="en-US" dirty="0" smtClean="0"/>
              <a:t>, “Electric MINI”, Feb 2010, </a:t>
            </a:r>
            <a:r>
              <a:rPr lang="en-US" dirty="0"/>
              <a:t>URL: </a:t>
            </a:r>
            <a:r>
              <a:rPr lang="en-US" dirty="0">
                <a:hlinkClick r:id="rId18"/>
              </a:rPr>
              <a:t>http://en.wikipedia.org/wiki/File:An_Electric_MINI_-_geograph.org.uk_-_</a:t>
            </a:r>
            <a:r>
              <a:rPr lang="en-US" dirty="0" smtClean="0">
                <a:hlinkClick r:id="rId18"/>
              </a:rPr>
              <a:t>1710621.jpg</a:t>
            </a:r>
            <a:r>
              <a:rPr lang="en-US" dirty="0" smtClean="0"/>
              <a:t> </a:t>
            </a:r>
            <a:endParaRPr lang="en-US" dirty="0"/>
          </a:p>
          <a:p>
            <a:r>
              <a:rPr lang="en-US" dirty="0" smtClean="0"/>
              <a:t>REF18, Plug In America, “Tesla Roadster electric car”, May </a:t>
            </a:r>
            <a:r>
              <a:rPr lang="en-US" dirty="0"/>
              <a:t>2008, URL: </a:t>
            </a:r>
            <a:r>
              <a:rPr lang="en-US" dirty="0">
                <a:hlinkClick r:id="rId19"/>
              </a:rPr>
              <a:t>http://</a:t>
            </a:r>
            <a:r>
              <a:rPr lang="en-US" dirty="0" smtClean="0">
                <a:hlinkClick r:id="rId19"/>
              </a:rPr>
              <a:t>en.wikipedia.org/wiki/File:Tesla_Roadster_electric_car_DSC_0160.jpg</a:t>
            </a:r>
            <a:endParaRPr lang="en-US" dirty="0" smtClean="0"/>
          </a:p>
          <a:p>
            <a:r>
              <a:rPr lang="en-US" dirty="0" smtClean="0"/>
              <a:t>REF19, Kim Hill and Joshua </a:t>
            </a:r>
            <a:r>
              <a:rPr lang="en-US" dirty="0" err="1" smtClean="0"/>
              <a:t>Cregger</a:t>
            </a:r>
            <a:r>
              <a:rPr lang="en-US" dirty="0" smtClean="0"/>
              <a:t>, “Deployment Rollout Estimate of Electric Vehicles 2011-2015”, Center for Automotive Research</a:t>
            </a:r>
            <a:r>
              <a:rPr lang="en-US" dirty="0"/>
              <a:t>, Jan 2011, URL: </a:t>
            </a:r>
            <a:r>
              <a:rPr lang="en-US" dirty="0">
                <a:hlinkClick r:id="rId20"/>
              </a:rPr>
              <a:t>http://</a:t>
            </a:r>
            <a:r>
              <a:rPr lang="en-US" dirty="0" smtClean="0">
                <a:hlinkClick r:id="rId20"/>
              </a:rPr>
              <a:t>www.cargroup.org/pdfs/deployment.pdf</a:t>
            </a:r>
            <a:endParaRPr lang="en-US" dirty="0"/>
          </a:p>
          <a:p>
            <a:r>
              <a:rPr lang="en-US" dirty="0" smtClean="0"/>
              <a:t>REF20, Francis Tuffner and Michael C. W. Kintner-Meyer, “Using Electric Vehicles to Meet Balancing Requirements Associated with Wind Power,” PNNL-20501 Report. Pacific Northwest National Laboratory. </a:t>
            </a:r>
            <a:r>
              <a:rPr lang="en-US" dirty="0"/>
              <a:t> </a:t>
            </a:r>
            <a:r>
              <a:rPr lang="en-US" dirty="0" smtClean="0"/>
              <a:t>Richland, WA, July 2011.</a:t>
            </a:r>
          </a:p>
        </p:txBody>
      </p:sp>
    </p:spTree>
    <p:extLst>
      <p:ext uri="{BB962C8B-B14F-4D97-AF65-F5344CB8AC3E}">
        <p14:creationId xmlns:p14="http://schemas.microsoft.com/office/powerpoint/2010/main" val="7583394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Forms of Energy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Chemical Storage</a:t>
            </a:r>
          </a:p>
          <a:p>
            <a:pPr lvl="1"/>
            <a:r>
              <a:rPr lang="en-US" dirty="0" smtClean="0"/>
              <a:t>Electrochemical processes (batteries)</a:t>
            </a:r>
          </a:p>
          <a:p>
            <a:pPr lvl="1"/>
            <a:endParaRPr lang="en-US" sz="2400" dirty="0" smtClean="0"/>
          </a:p>
          <a:p>
            <a:r>
              <a:rPr lang="en-US" dirty="0" smtClean="0"/>
              <a:t>Physical Storage</a:t>
            </a:r>
          </a:p>
          <a:p>
            <a:pPr lvl="1"/>
            <a:r>
              <a:rPr lang="en-US" dirty="0" smtClean="0"/>
              <a:t>Fluids</a:t>
            </a:r>
          </a:p>
          <a:p>
            <a:pPr lvl="1"/>
            <a:r>
              <a:rPr lang="en-US" dirty="0" smtClean="0"/>
              <a:t>Momentum</a:t>
            </a:r>
          </a:p>
          <a:p>
            <a:pPr lvl="1"/>
            <a:r>
              <a:rPr lang="en-US" dirty="0" smtClean="0"/>
              <a:t>Heat</a:t>
            </a:r>
          </a:p>
          <a:p>
            <a:pPr lvl="1"/>
            <a:r>
              <a:rPr lang="en-US" dirty="0" smtClean="0"/>
              <a:t>Electric fields</a:t>
            </a:r>
          </a:p>
        </p:txBody>
      </p:sp>
    </p:spTree>
    <p:extLst>
      <p:ext uri="{BB962C8B-B14F-4D97-AF65-F5344CB8AC3E}">
        <p14:creationId xmlns:p14="http://schemas.microsoft.com/office/powerpoint/2010/main" val="3466833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Chemical Energy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914400"/>
            <a:ext cx="9144000" cy="4267200"/>
          </a:xfrm>
        </p:spPr>
        <p:txBody>
          <a:bodyPr>
            <a:normAutofit/>
          </a:bodyPr>
          <a:lstStyle/>
          <a:p>
            <a:r>
              <a:rPr lang="en-US" dirty="0" smtClean="0"/>
              <a:t>Batteries are one of the most cost-effective storage technologies available</a:t>
            </a:r>
          </a:p>
          <a:p>
            <a:r>
              <a:rPr lang="en-US" dirty="0" smtClean="0"/>
              <a:t>Become charged by undergoing internal chemical reactions, and discharge when reversing the reaction</a:t>
            </a:r>
          </a:p>
          <a:p>
            <a:r>
              <a:rPr lang="en-US" dirty="0" smtClean="0"/>
              <a:t>Cannot operate at high power levels for long time periods</a:t>
            </a:r>
          </a:p>
          <a:p>
            <a:r>
              <a:rPr lang="en-US" dirty="0" smtClean="0"/>
              <a:t>Battery lifetime reduced in accordance with frequency of deep discharges</a:t>
            </a:r>
          </a:p>
          <a:p>
            <a:r>
              <a:rPr lang="en-US" dirty="0" smtClean="0"/>
              <a:t>Environmental concerns because of chemicals involved</a:t>
            </a:r>
          </a:p>
          <a:p>
            <a:pPr lvl="1"/>
            <a:r>
              <a:rPr lang="en-US" dirty="0" smtClean="0"/>
              <a:t>Storage and disposal of hazardous materials can cause issues</a:t>
            </a:r>
          </a:p>
          <a:p>
            <a:r>
              <a:rPr lang="en-US" dirty="0" smtClean="0"/>
              <a:t>Battery types: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295400" y="5147608"/>
            <a:ext cx="7696200" cy="1938992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Sodium Sulfur (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NaS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) </a:t>
            </a:r>
          </a:p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Lithium Ion (Li-ion)</a:t>
            </a:r>
          </a:p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Lead-Acid (L/A)</a:t>
            </a:r>
          </a:p>
          <a:p>
            <a:pPr algn="just"/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Zinc Bromine (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ZnBr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 algn="just"/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Vanadium Redox</a:t>
            </a:r>
          </a:p>
          <a:p>
            <a:pPr algn="just"/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Nickel Cadmium (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NiCd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Nickel Metal Hydride (NiMH)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2498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42900" y="342900"/>
            <a:ext cx="38771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Battery </a:t>
            </a: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Technologies </a:t>
            </a:r>
            <a:r>
              <a:rPr lang="en-US" sz="3200" baseline="30000" dirty="0" smtClean="0">
                <a:latin typeface="Times New Roman" pitchFamily="18" charset="0"/>
                <a:cs typeface="Times New Roman" pitchFamily="18" charset="0"/>
              </a:rPr>
              <a:t>3</a:t>
            </a:r>
            <a:endParaRPr lang="en-US" sz="3200" baseline="30000" dirty="0"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381000" y="1066800"/>
            <a:ext cx="7848600" cy="2328828"/>
            <a:chOff x="381000" y="1176372"/>
            <a:chExt cx="7848600" cy="2328828"/>
          </a:xfrm>
        </p:grpSpPr>
        <p:grpSp>
          <p:nvGrpSpPr>
            <p:cNvPr id="12" name="Group 11"/>
            <p:cNvGrpSpPr/>
            <p:nvPr/>
          </p:nvGrpSpPr>
          <p:grpSpPr>
            <a:xfrm>
              <a:off x="381000" y="1176372"/>
              <a:ext cx="7848600" cy="2328828"/>
              <a:chOff x="381000" y="1057964"/>
              <a:chExt cx="7848600" cy="2328828"/>
            </a:xfrm>
          </p:grpSpPr>
          <p:sp>
            <p:nvSpPr>
              <p:cNvPr id="7" name="TextBox 6"/>
              <p:cNvSpPr txBox="1"/>
              <p:nvPr/>
            </p:nvSpPr>
            <p:spPr>
              <a:xfrm>
                <a:off x="4611302" y="1447800"/>
                <a:ext cx="3618298" cy="19389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 algn="just">
                  <a:buFont typeface="Wingdings" pitchFamily="2" charset="2"/>
                  <a:buChar char="Ø"/>
                </a:pP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 High power output</a:t>
                </a:r>
              </a:p>
              <a:p>
                <a:pPr marL="342900" indent="-342900" algn="just">
                  <a:buFont typeface="Wingdings" pitchFamily="2" charset="2"/>
                  <a:buChar char="Ø"/>
                </a:pP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 High efficiency</a:t>
                </a:r>
              </a:p>
              <a:p>
                <a:pPr marL="342900" indent="-342900" algn="just">
                  <a:buFont typeface="Wingdings" pitchFamily="2" charset="2"/>
                  <a:buChar char="Ø"/>
                </a:pP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 Good cycle life</a:t>
                </a:r>
              </a:p>
              <a:p>
                <a:pPr marL="342900" indent="-342900" algn="just">
                  <a:buFont typeface="Wingdings" pitchFamily="2" charset="2"/>
                  <a:buChar char="Ø"/>
                </a:pP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 Low maintenance</a:t>
                </a:r>
              </a:p>
              <a:p>
                <a:pPr marL="342900" indent="-342900" algn="just">
                  <a:buFont typeface="Wingdings" pitchFamily="2" charset="2"/>
                  <a:buChar char="Ø"/>
                </a:pPr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Commercially immature</a:t>
                </a:r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  <p:grpSp>
            <p:nvGrpSpPr>
              <p:cNvPr id="4" name="Group 3"/>
              <p:cNvGrpSpPr/>
              <p:nvPr/>
            </p:nvGrpSpPr>
            <p:grpSpPr>
              <a:xfrm>
                <a:off x="381000" y="1057964"/>
                <a:ext cx="3284621" cy="2133600"/>
                <a:chOff x="381000" y="1057964"/>
                <a:chExt cx="3284621" cy="2133600"/>
              </a:xfrm>
            </p:grpSpPr>
            <p:pic>
              <p:nvPicPr>
                <p:cNvPr id="6" name="Picture 5" descr="SodSulf.jpg"/>
                <p:cNvPicPr>
                  <a:picLocks noChangeAspect="1"/>
                </p:cNvPicPr>
                <p:nvPr/>
              </p:nvPicPr>
              <p:blipFill>
                <a:blip r:embed="rId2" cstate="print"/>
                <a:stretch>
                  <a:fillRect/>
                </a:stretch>
              </p:blipFill>
              <p:spPr>
                <a:xfrm>
                  <a:off x="457200" y="1667564"/>
                  <a:ext cx="3208421" cy="1524000"/>
                </a:xfrm>
                <a:prstGeom prst="rect">
                  <a:avLst/>
                </a:prstGeom>
              </p:spPr>
            </p:pic>
            <p:sp>
              <p:nvSpPr>
                <p:cNvPr id="8" name="TextBox 7"/>
                <p:cNvSpPr txBox="1"/>
                <p:nvPr/>
              </p:nvSpPr>
              <p:spPr>
                <a:xfrm>
                  <a:off x="381000" y="1057964"/>
                  <a:ext cx="293465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b="1" dirty="0" smtClean="0">
                      <a:latin typeface="Times New Roman" pitchFamily="18" charset="0"/>
                      <a:cs typeface="Times New Roman" pitchFamily="18" charset="0"/>
                    </a:rPr>
                    <a:t>Sodium Sulfur (</a:t>
                  </a:r>
                  <a:r>
                    <a:rPr lang="en-US" sz="2400" b="1" dirty="0" err="1" smtClean="0">
                      <a:latin typeface="Times New Roman" pitchFamily="18" charset="0"/>
                      <a:cs typeface="Times New Roman" pitchFamily="18" charset="0"/>
                    </a:rPr>
                    <a:t>NaS</a:t>
                  </a:r>
                  <a:r>
                    <a:rPr lang="en-US" sz="2400" b="1" dirty="0" smtClean="0">
                      <a:latin typeface="Times New Roman" pitchFamily="18" charset="0"/>
                      <a:cs typeface="Times New Roman" pitchFamily="18" charset="0"/>
                    </a:rPr>
                    <a:t>)</a:t>
                  </a:r>
                  <a:endParaRPr lang="en-US" sz="2400" b="1" dirty="0"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</p:grpSp>
        </p:grpSp>
        <p:sp>
          <p:nvSpPr>
            <p:cNvPr id="10" name="TextBox 9"/>
            <p:cNvSpPr txBox="1"/>
            <p:nvPr/>
          </p:nvSpPr>
          <p:spPr>
            <a:xfrm>
              <a:off x="1160830" y="3258979"/>
              <a:ext cx="173477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>
                  <a:latin typeface="Times New Roman" pitchFamily="18" charset="0"/>
                  <a:cs typeface="Times New Roman" pitchFamily="18" charset="0"/>
                </a:rPr>
                <a:t>www.technoologyreview.com</a:t>
              </a:r>
              <a:endParaRPr lang="en-US" sz="1000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392762" y="3657600"/>
            <a:ext cx="7989238" cy="2651224"/>
            <a:chOff x="392762" y="4050268"/>
            <a:chExt cx="7989238" cy="2651224"/>
          </a:xfrm>
        </p:grpSpPr>
        <p:pic>
          <p:nvPicPr>
            <p:cNvPr id="2" name="Picture 1" descr="Hymotion-BREM-LR.jp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486400" y="4267201"/>
              <a:ext cx="2895600" cy="217170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419100" y="4762500"/>
              <a:ext cx="4734822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342900" indent="-342900">
                <a:buFont typeface="Wingdings" pitchFamily="2" charset="2"/>
                <a:buChar char="Ø"/>
              </a:pPr>
              <a:r>
                <a:rPr lang="en-US" sz="2400" dirty="0" smtClean="0">
                  <a:latin typeface="Times New Roman" pitchFamily="18" charset="0"/>
                  <a:cs typeface="Times New Roman" pitchFamily="18" charset="0"/>
                </a:rPr>
                <a:t> High </a:t>
              </a:r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e</a:t>
              </a:r>
              <a:r>
                <a:rPr lang="en-US" sz="2400" dirty="0" smtClean="0">
                  <a:latin typeface="Times New Roman" pitchFamily="18" charset="0"/>
                  <a:cs typeface="Times New Roman" pitchFamily="18" charset="0"/>
                </a:rPr>
                <a:t>nergy density</a:t>
              </a:r>
            </a:p>
            <a:p>
              <a:pPr marL="342900" indent="-342900">
                <a:buFont typeface="Wingdings" pitchFamily="2" charset="2"/>
                <a:buChar char="Ø"/>
              </a:pPr>
              <a:r>
                <a:rPr lang="en-US" sz="2400" dirty="0" smtClean="0">
                  <a:latin typeface="Times New Roman" pitchFamily="18" charset="0"/>
                  <a:cs typeface="Times New Roman" pitchFamily="18" charset="0"/>
                </a:rPr>
                <a:t> Recycled/Reused PHEV batteries</a:t>
              </a:r>
            </a:p>
            <a:p>
              <a:pPr marL="342900" indent="-342900">
                <a:buFont typeface="Wingdings" pitchFamily="2" charset="2"/>
                <a:buChar char="Ø"/>
              </a:pPr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sz="2400" dirty="0" smtClean="0">
                  <a:latin typeface="Times New Roman" pitchFamily="18" charset="0"/>
                  <a:cs typeface="Times New Roman" pitchFamily="18" charset="0"/>
                </a:rPr>
                <a:t>Rapidly developing technology</a:t>
              </a:r>
            </a:p>
            <a:p>
              <a:pPr marL="342900" indent="-342900">
                <a:buFont typeface="Wingdings" pitchFamily="2" charset="2"/>
                <a:buChar char="Ø"/>
              </a:pPr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sz="2400" dirty="0" smtClean="0">
                  <a:latin typeface="Times New Roman" pitchFamily="18" charset="0"/>
                  <a:cs typeface="Times New Roman" pitchFamily="18" charset="0"/>
                </a:rPr>
                <a:t>Relatively expensive</a:t>
              </a:r>
            </a:p>
            <a:p>
              <a:pPr marL="342900" indent="-342900">
                <a:buFont typeface="Wingdings" pitchFamily="2" charset="2"/>
                <a:buChar char="Ø"/>
              </a:pPr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sz="2400" dirty="0" smtClean="0">
                  <a:latin typeface="Times New Roman" pitchFamily="18" charset="0"/>
                  <a:cs typeface="Times New Roman" pitchFamily="18" charset="0"/>
                </a:rPr>
                <a:t>Low cycle life</a:t>
              </a:r>
              <a:endParaRPr lang="en-US" sz="24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92762" y="4050268"/>
              <a:ext cx="286969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>
                  <a:latin typeface="Times New Roman" pitchFamily="18" charset="0"/>
                  <a:cs typeface="Times New Roman" pitchFamily="18" charset="0"/>
                </a:rPr>
                <a:t>Lithium Ion (Li-ion)</a:t>
              </a:r>
              <a:endParaRPr lang="en-US" sz="2400" b="1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111242" y="5943600"/>
              <a:ext cx="119455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>
                  <a:latin typeface="Times New Roman" pitchFamily="18" charset="0"/>
                  <a:cs typeface="Times New Roman" pitchFamily="18" charset="0"/>
                </a:rPr>
                <a:t>www.greencar.com</a:t>
              </a:r>
              <a:endParaRPr lang="en-US" sz="1000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sp>
        <p:nvSpPr>
          <p:cNvPr id="16" name="Footer Placeholder 4"/>
          <p:cNvSpPr txBox="1">
            <a:spLocks/>
          </p:cNvSpPr>
          <p:nvPr/>
        </p:nvSpPr>
        <p:spPr>
          <a:xfrm>
            <a:off x="76200" y="6537325"/>
            <a:ext cx="1219200" cy="32067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. Jason’s Slides</a:t>
            </a:r>
            <a:endParaRPr lang="en-US" sz="1200" dirty="0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8422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2400" y="152400"/>
            <a:ext cx="37769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Battery </a:t>
            </a: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technologies</a:t>
            </a:r>
            <a:r>
              <a:rPr lang="en-US" sz="3200" baseline="30000" dirty="0" smtClean="0">
                <a:latin typeface="Times New Roman" pitchFamily="18" charset="0"/>
                <a:cs typeface="Times New Roman" pitchFamily="18" charset="0"/>
              </a:rPr>
              <a:t>3</a:t>
            </a:r>
            <a:endParaRPr lang="en-US" sz="3200" baseline="30000" dirty="0" smtClean="0"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381000" y="838200"/>
            <a:ext cx="7391400" cy="2608421"/>
            <a:chOff x="381000" y="990600"/>
            <a:chExt cx="7391400" cy="2608421"/>
          </a:xfrm>
        </p:grpSpPr>
        <p:sp>
          <p:nvSpPr>
            <p:cNvPr id="5" name="TextBox 4"/>
            <p:cNvSpPr txBox="1"/>
            <p:nvPr/>
          </p:nvSpPr>
          <p:spPr>
            <a:xfrm>
              <a:off x="3854340" y="1371600"/>
              <a:ext cx="3918060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342900" indent="-342900" algn="just">
                <a:buFont typeface="Wingdings" pitchFamily="2" charset="2"/>
                <a:buChar char="Ø"/>
              </a:pPr>
              <a:r>
                <a:rPr lang="en-US" sz="2400" dirty="0" smtClean="0">
                  <a:latin typeface="Times New Roman" pitchFamily="18" charset="0"/>
                  <a:cs typeface="Times New Roman" pitchFamily="18" charset="0"/>
                </a:rPr>
                <a:t> Commercially very mature</a:t>
              </a:r>
            </a:p>
            <a:p>
              <a:pPr marL="342900" indent="-342900" algn="just">
                <a:buFont typeface="Wingdings" pitchFamily="2" charset="2"/>
                <a:buChar char="Ø"/>
              </a:pPr>
              <a:r>
                <a:rPr lang="en-US" sz="2400" dirty="0" smtClean="0">
                  <a:latin typeface="Times New Roman" pitchFamily="18" charset="0"/>
                  <a:cs typeface="Times New Roman" pitchFamily="18" charset="0"/>
                </a:rPr>
                <a:t> Low cost of installation</a:t>
              </a:r>
            </a:p>
            <a:p>
              <a:pPr marL="342900" indent="-342900" algn="just">
                <a:buFont typeface="Wingdings" pitchFamily="2" charset="2"/>
                <a:buChar char="Ø"/>
              </a:pPr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sz="2400" dirty="0" smtClean="0">
                  <a:latin typeface="Times New Roman" pitchFamily="18" charset="0"/>
                  <a:cs typeface="Times New Roman" pitchFamily="18" charset="0"/>
                </a:rPr>
                <a:t>Low conversion efficiency</a:t>
              </a:r>
            </a:p>
            <a:p>
              <a:pPr marL="342900" indent="-342900" algn="just">
                <a:buFont typeface="Wingdings" pitchFamily="2" charset="2"/>
                <a:buChar char="Ø"/>
              </a:pPr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sz="2400" dirty="0" smtClean="0">
                  <a:latin typeface="Times New Roman" pitchFamily="18" charset="0"/>
                  <a:cs typeface="Times New Roman" pitchFamily="18" charset="0"/>
                </a:rPr>
                <a:t>Very poor cycle life</a:t>
              </a:r>
            </a:p>
            <a:p>
              <a:pPr marL="342900" indent="-342900" algn="just">
                <a:buFont typeface="Wingdings" pitchFamily="2" charset="2"/>
                <a:buChar char="Ø"/>
              </a:pPr>
              <a:r>
                <a:rPr lang="en-US" sz="2400" dirty="0" smtClean="0">
                  <a:latin typeface="Times New Roman" pitchFamily="18" charset="0"/>
                  <a:cs typeface="Times New Roman" pitchFamily="18" charset="0"/>
                </a:rPr>
                <a:t> Low energy density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81000" y="990600"/>
              <a:ext cx="236475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>
                  <a:latin typeface="Times New Roman" pitchFamily="18" charset="0"/>
                  <a:cs typeface="Times New Roman" pitchFamily="18" charset="0"/>
                </a:rPr>
                <a:t>Lead-Acid (L/A)</a:t>
              </a:r>
              <a:endParaRPr lang="en-US" sz="2400" b="1" dirty="0">
                <a:latin typeface="Times New Roman" pitchFamily="18" charset="0"/>
                <a:cs typeface="Times New Roman" pitchFamily="18" charset="0"/>
              </a:endParaRPr>
            </a:p>
          </p:txBody>
        </p:sp>
        <p:pic>
          <p:nvPicPr>
            <p:cNvPr id="8" name="Picture 7" descr="LeadAcid.jp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7700" y="1524000"/>
              <a:ext cx="2705100" cy="1904391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1282801" y="3352800"/>
              <a:ext cx="126989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>
                  <a:latin typeface="Times New Roman" pitchFamily="18" charset="0"/>
                  <a:cs typeface="Times New Roman" pitchFamily="18" charset="0"/>
                </a:rPr>
                <a:t>www.sbsbattery.com</a:t>
              </a:r>
              <a:endParaRPr lang="en-US" sz="1000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926162" y="3352800"/>
            <a:ext cx="6770038" cy="2929592"/>
            <a:chOff x="392762" y="3771900"/>
            <a:chExt cx="6770038" cy="2929592"/>
          </a:xfrm>
        </p:grpSpPr>
        <p:sp>
          <p:nvSpPr>
            <p:cNvPr id="3" name="TextBox 2"/>
            <p:cNvSpPr txBox="1"/>
            <p:nvPr/>
          </p:nvSpPr>
          <p:spPr>
            <a:xfrm>
              <a:off x="419100" y="4762500"/>
              <a:ext cx="3379451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buFont typeface="Arial" pitchFamily="34" charset="0"/>
                <a:buChar char="•"/>
              </a:pPr>
              <a:r>
                <a:rPr lang="en-US" sz="2400" dirty="0" smtClean="0">
                  <a:latin typeface="Times New Roman" pitchFamily="18" charset="0"/>
                  <a:cs typeface="Times New Roman" pitchFamily="18" charset="0"/>
                </a:rPr>
                <a:t> Easy relocation</a:t>
              </a:r>
            </a:p>
            <a:p>
              <a:pPr>
                <a:buFont typeface="Arial" pitchFamily="34" charset="0"/>
                <a:buChar char="•"/>
              </a:pPr>
              <a:r>
                <a:rPr lang="en-US" sz="2400" dirty="0" smtClean="0">
                  <a:latin typeface="Times New Roman" pitchFamily="18" charset="0"/>
                  <a:cs typeface="Times New Roman" pitchFamily="18" charset="0"/>
                </a:rPr>
                <a:t> Commercially immature</a:t>
              </a:r>
            </a:p>
            <a:p>
              <a:pPr>
                <a:buFont typeface="Arial" pitchFamily="34" charset="0"/>
                <a:buChar char="•"/>
              </a:pPr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sz="2400" dirty="0" smtClean="0">
                  <a:latin typeface="Times New Roman" pitchFamily="18" charset="0"/>
                  <a:cs typeface="Times New Roman" pitchFamily="18" charset="0"/>
                </a:rPr>
                <a:t>Medium cycle life</a:t>
              </a:r>
            </a:p>
            <a:p>
              <a:pPr>
                <a:buFont typeface="Arial" pitchFamily="34" charset="0"/>
                <a:buChar char="•"/>
              </a:pPr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sz="2400" dirty="0" smtClean="0">
                  <a:latin typeface="Times New Roman" pitchFamily="18" charset="0"/>
                  <a:cs typeface="Times New Roman" pitchFamily="18" charset="0"/>
                </a:rPr>
                <a:t>Medium cost</a:t>
              </a:r>
            </a:p>
            <a:p>
              <a:pPr>
                <a:buFont typeface="Arial" pitchFamily="34" charset="0"/>
                <a:buChar char="•"/>
              </a:pPr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sz="2400" dirty="0" smtClean="0">
                  <a:latin typeface="Times New Roman" pitchFamily="18" charset="0"/>
                  <a:cs typeface="Times New Roman" pitchFamily="18" charset="0"/>
                </a:rPr>
                <a:t>Larger footprint</a:t>
              </a:r>
              <a:endParaRPr lang="en-US" sz="24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92762" y="4050268"/>
              <a:ext cx="299877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>
                  <a:latin typeface="Times New Roman" pitchFamily="18" charset="0"/>
                  <a:cs typeface="Times New Roman" pitchFamily="18" charset="0"/>
                </a:rPr>
                <a:t>Zinc Bromine (</a:t>
              </a:r>
              <a:r>
                <a:rPr lang="en-US" sz="2400" b="1" dirty="0" err="1" smtClean="0">
                  <a:latin typeface="Times New Roman" pitchFamily="18" charset="0"/>
                  <a:cs typeface="Times New Roman" pitchFamily="18" charset="0"/>
                </a:rPr>
                <a:t>ZnBr</a:t>
              </a:r>
              <a:r>
                <a:rPr lang="en-US" sz="2400" b="1" dirty="0" smtClean="0">
                  <a:latin typeface="Times New Roman" pitchFamily="18" charset="0"/>
                  <a:cs typeface="Times New Roman" pitchFamily="18" charset="0"/>
                </a:rPr>
                <a:t>)</a:t>
              </a:r>
              <a:endParaRPr lang="en-US" sz="2400" b="1" dirty="0">
                <a:latin typeface="Times New Roman" pitchFamily="18" charset="0"/>
                <a:cs typeface="Times New Roman" pitchFamily="18" charset="0"/>
              </a:endParaRPr>
            </a:p>
          </p:txBody>
        </p:sp>
        <p:pic>
          <p:nvPicPr>
            <p:cNvPr id="9" name="Picture 8" descr="Redflow_ZBM.jp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57700" y="3771900"/>
              <a:ext cx="2090738" cy="2594935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5957021" y="5943600"/>
              <a:ext cx="120577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>
                  <a:latin typeface="Times New Roman" pitchFamily="18" charset="0"/>
                  <a:cs typeface="Times New Roman" pitchFamily="18" charset="0"/>
                </a:rPr>
                <a:t>www.wikipedia.org</a:t>
              </a:r>
              <a:endParaRPr lang="en-US" sz="1000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sp>
        <p:nvSpPr>
          <p:cNvPr id="14" name="Footer Placeholder 4"/>
          <p:cNvSpPr txBox="1">
            <a:spLocks/>
          </p:cNvSpPr>
          <p:nvPr/>
        </p:nvSpPr>
        <p:spPr>
          <a:xfrm>
            <a:off x="76200" y="6537325"/>
            <a:ext cx="1219200" cy="32067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. Jason’s Slides</a:t>
            </a:r>
            <a:endParaRPr lang="en-US" sz="1200" dirty="0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7269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4170</TotalTime>
  <Words>3141</Words>
  <Application>Microsoft Office PowerPoint</Application>
  <PresentationFormat>On-screen Show (4:3)</PresentationFormat>
  <Paragraphs>619</Paragraphs>
  <Slides>57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58" baseType="lpstr">
      <vt:lpstr>Office Theme</vt:lpstr>
      <vt:lpstr>Energy Storage and Electric Vehicles Module 7</vt:lpstr>
      <vt:lpstr>Energy Storage and Electric Vehicles Module Outline</vt:lpstr>
      <vt:lpstr>Part 1: General Information</vt:lpstr>
      <vt:lpstr>Background</vt:lpstr>
      <vt:lpstr>Background (continued)</vt:lpstr>
      <vt:lpstr>Forms of Energy Storage</vt:lpstr>
      <vt:lpstr>Chemical Energy Storage</vt:lpstr>
      <vt:lpstr>PowerPoint Presentation</vt:lpstr>
      <vt:lpstr>PowerPoint Presentation</vt:lpstr>
      <vt:lpstr>PowerPoint Presentation</vt:lpstr>
      <vt:lpstr>Physical Energy Storage:  Fluid Storage</vt:lpstr>
      <vt:lpstr>Physical Energy Storage:  Fluid Storage</vt:lpstr>
      <vt:lpstr>Physical Energy Storage: Momentum</vt:lpstr>
      <vt:lpstr>Physical Energy Storage: Heat</vt:lpstr>
      <vt:lpstr>Physical Energy Storage: Electric &amp; Magnetic Fields</vt:lpstr>
      <vt:lpstr>Physical Energy Storage: Electric &amp; Magnetic Fields</vt:lpstr>
      <vt:lpstr>Deployments of Energy Storage: Grid Tied</vt:lpstr>
      <vt:lpstr>Deployments of Energy Storage: Grid Tied</vt:lpstr>
      <vt:lpstr>PowerPoint Presentation</vt:lpstr>
      <vt:lpstr>PowerPoint Presentation</vt:lpstr>
      <vt:lpstr>Community Energy Storage: Electric Vehicles</vt:lpstr>
      <vt:lpstr>Deployments of Energy Storage: “Grid Influencing”</vt:lpstr>
      <vt:lpstr>Part2: Energy Storage Uses</vt:lpstr>
      <vt:lpstr>Energy Storage Uses   Distribution Level: Peak Shifting</vt:lpstr>
      <vt:lpstr>Energy Storage Uses   Distribution Level: Peak Shifting – Example</vt:lpstr>
      <vt:lpstr>Energy Storage Uses  Distribution Level: Ancillary Services</vt:lpstr>
      <vt:lpstr>Ancillary Services: Regulation</vt:lpstr>
      <vt:lpstr>Ancillary Services: Load Following</vt:lpstr>
      <vt:lpstr>Ancillary Services: Example</vt:lpstr>
      <vt:lpstr>Part 3: Electric Vehicles</vt:lpstr>
      <vt:lpstr>Electric Vehicles – Overview</vt:lpstr>
      <vt:lpstr>Electric Vehicles – History[ref2,ref3]</vt:lpstr>
      <vt:lpstr>Electric Vehicles – History[ref2,ref3]</vt:lpstr>
      <vt:lpstr>Electric Vehicles – History[ref2,ref3]</vt:lpstr>
      <vt:lpstr>Electric Vehicles – History[ref2,ref3]</vt:lpstr>
      <vt:lpstr>Electric Vehicles – Classifications</vt:lpstr>
      <vt:lpstr>Electric Vehicles – Hybrid Electric Vehicle</vt:lpstr>
      <vt:lpstr>Electric Vehicles – Plug-in Hybrid Electric Vehicle</vt:lpstr>
      <vt:lpstr>Electric Vehicles – Battery Electric Vehicle</vt:lpstr>
      <vt:lpstr>Electric Vehicles – Current Deployment[ref19]</vt:lpstr>
      <vt:lpstr>Electric Vehicles on the Distribution Grid</vt:lpstr>
      <vt:lpstr>Usage Potential</vt:lpstr>
      <vt:lpstr>Usage Potential – Overview</vt:lpstr>
      <vt:lpstr>Usage Potential – Off-peak Storage</vt:lpstr>
      <vt:lpstr>Usage Potential – Ancillary Services</vt:lpstr>
      <vt:lpstr>Storage Considerations</vt:lpstr>
      <vt:lpstr>Storage Considerations – Availability Constraints</vt:lpstr>
      <vt:lpstr>Storage Considerations – Customer Requirements</vt:lpstr>
      <vt:lpstr>Storage Considerations – Life Cycle</vt:lpstr>
      <vt:lpstr>Storage Considerations – “Second Life” Usage</vt:lpstr>
      <vt:lpstr>Implementation Issues</vt:lpstr>
      <vt:lpstr>Implementation Issues – Availability/Customer Requirements</vt:lpstr>
      <vt:lpstr>Implementation Issues – Hardware Location</vt:lpstr>
      <vt:lpstr>Implementation Issues – Novelty</vt:lpstr>
      <vt:lpstr>Sources</vt:lpstr>
      <vt:lpstr>PowerPoint Presentation</vt:lpstr>
      <vt:lpstr>Sources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Energy Storage and Electric Vehicles Module 7</dc:title>
  <dc:creator>Schneider, Kevin</dc:creator>
  <cp:lastModifiedBy>Janelle Hammerstrom</cp:lastModifiedBy>
  <cp:revision>252</cp:revision>
  <dcterms:created xsi:type="dcterms:W3CDTF">2006-08-16T00:00:00Z</dcterms:created>
  <dcterms:modified xsi:type="dcterms:W3CDTF">2011-11-07T18:57:50Z</dcterms:modified>
</cp:coreProperties>
</file>